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24.xml" ContentType="application/vnd.openxmlformats-officedocument.themeOverride+xml"/>
  <Override PartName="/ppt/theme/themeOverride26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heme/themeOverride29.xml" ContentType="application/vnd.openxmlformats-officedocument.themeOverr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E605C-7C96-47FD-BAD3-6281A9EBB1CA}" type="datetimeFigureOut">
              <a:rPr lang="zh-TW" altLang="en-US" smtClean="0"/>
              <a:t>2010/7/14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DD9F6-B5BA-4E6D-BED1-DA71A5C96B6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8B7EC-3B4D-4E4F-B535-34975D73B53B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A475D-F6B6-4C4B-8554-C13A85E396E4}" type="slidenum">
              <a:rPr lang="en-US" altLang="zh-TW" smtClean="0">
                <a:ea typeface="新細明體" charset="-120"/>
              </a:rPr>
              <a:pPr/>
              <a:t>16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EC450-06B1-4F6B-B3B0-B5D4BDFFDEAC}" type="slidenum">
              <a:rPr lang="en-US" altLang="zh-TW" smtClean="0">
                <a:ea typeface="新細明體" charset="-120"/>
              </a:rPr>
              <a:pPr/>
              <a:t>17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C0316-2D89-4750-B783-E7D7E336FB59}" type="slidenum">
              <a:rPr lang="en-US" altLang="zh-TW" smtClean="0">
                <a:ea typeface="新細明體" charset="-120"/>
              </a:rPr>
              <a:pPr/>
              <a:t>18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56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7092B-DB95-49C7-8682-1ACB1203F5CB}" type="slidenum">
              <a:rPr lang="en-US" altLang="zh-TW" smtClean="0">
                <a:ea typeface="新細明體" charset="-120"/>
              </a:rPr>
              <a:pPr/>
              <a:t>19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3E4F4-5E4E-4B61-AB9C-DF847C6E3998}" type="slidenum">
              <a:rPr lang="en-US" altLang="zh-TW" smtClean="0">
                <a:ea typeface="新細明體" charset="-120"/>
              </a:rPr>
              <a:pPr/>
              <a:t>20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4CC5B-B327-431A-8A8A-7697E9D366A3}" type="slidenum">
              <a:rPr lang="en-US" altLang="zh-TW" smtClean="0">
                <a:ea typeface="新細明體" charset="-120"/>
              </a:rPr>
              <a:pPr/>
              <a:t>29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6E7B7-2D5C-49B4-A7BF-64B383C40C52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3E905-F942-412D-8260-A1A6C9D08E52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63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5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4CC3F-9E20-4FCA-A57E-FF08E015ECB5}" type="slidenum">
              <a:rPr lang="en-US" altLang="zh-TW" smtClean="0">
                <a:ea typeface="新細明體" charset="-120"/>
              </a:rPr>
              <a:pPr/>
              <a:t>10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53474-0614-41C9-B041-0F7D994171ED}" type="slidenum">
              <a:rPr lang="en-US" altLang="zh-TW" smtClean="0">
                <a:ea typeface="新細明體" charset="-120"/>
              </a:rPr>
              <a:pPr/>
              <a:t>11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DA37BD-1FD4-486A-9F4A-F3180B87BCC4}" type="slidenum">
              <a:rPr lang="en-US" altLang="zh-TW" smtClean="0">
                <a:ea typeface="新細明體" charset="-120"/>
              </a:rPr>
              <a:pPr/>
              <a:t>12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594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5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89B62-356B-4CF9-8088-32424D718888}" type="slidenum">
              <a:rPr lang="en-US" altLang="zh-TW" smtClean="0">
                <a:ea typeface="新細明體" charset="-120"/>
              </a:rPr>
              <a:pPr/>
              <a:t>13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348F9-21F6-4251-B922-5891A7F243FF}" type="slidenum">
              <a:rPr lang="en-US" altLang="zh-TW" smtClean="0">
                <a:ea typeface="新細明體" charset="-120"/>
              </a:rPr>
              <a:pPr/>
              <a:t>14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15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B6387-1D72-4624-9C91-852FBBAA0CBD}" type="slidenum">
              <a:rPr lang="en-US" altLang="zh-TW" smtClean="0">
                <a:ea typeface="新細明體" charset="-120"/>
              </a:rPr>
              <a:pPr/>
              <a:t>15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6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66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20879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0879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73360-BEF2-411D-B03F-3A4C1963C7D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7C7AC-4F95-4322-BF1A-D84FCE88CB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80E3D-4203-42AF-8E02-6AACA1C45F4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8DBEB-178C-4C66-A87B-F6BD053ECF8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D4DDB-2628-4141-91B7-213C403531E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CEDDF-8C2C-4EE4-AF36-AE3AAE07C8B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9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86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fld id="{4CC7B7DB-30E4-4489-8E11-6656BE016FD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869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20869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20869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20869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  <p:sp>
            <p:nvSpPr>
              <p:cNvPr id="20869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20869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20869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20869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869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Arial" pitchFamily="34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86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6.xml"/><Relationship Id="rId4" Type="http://schemas.openxmlformats.org/officeDocument/2006/relationships/oleObject" Target="../embeddings/Microsoft_Office_Excel___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6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400" smtClean="0"/>
              <a:t>策略知識管理</a:t>
            </a:r>
            <a:r>
              <a:rPr lang="en-US" altLang="zh-TW" sz="4400" smtClean="0"/>
              <a:t>(EMBA)</a:t>
            </a:r>
            <a:br>
              <a:rPr lang="en-US" altLang="zh-TW" sz="4400" smtClean="0"/>
            </a:br>
            <a:r>
              <a:rPr lang="zh-TW" altLang="en-US" sz="4400" smtClean="0"/>
              <a:t>習題三：</a:t>
            </a:r>
            <a:r>
              <a:rPr lang="en-US" altLang="zh-TW" sz="4400" smtClean="0"/>
              <a:t>T </a:t>
            </a:r>
            <a:r>
              <a:rPr lang="zh-TW" altLang="en-US" sz="4400" smtClean="0"/>
              <a:t>公司</a:t>
            </a:r>
            <a:r>
              <a:rPr lang="en-US" altLang="zh-TW" sz="4400" smtClean="0"/>
              <a:t>KM</a:t>
            </a:r>
            <a:r>
              <a:rPr lang="zh-TW" altLang="en-US" sz="4400" smtClean="0"/>
              <a:t>導入策略</a:t>
            </a:r>
            <a:endParaRPr lang="zh-TW" altLang="en-US" sz="6600" smtClean="0"/>
          </a:p>
        </p:txBody>
      </p:sp>
      <p:sp>
        <p:nvSpPr>
          <p:cNvPr id="20889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2351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2400" smtClean="0">
                <a:latin typeface="新細明體" pitchFamily="18" charset="-120"/>
              </a:rPr>
              <a:t>第四組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>
                <a:latin typeface="新細明體" pitchFamily="18" charset="-120"/>
              </a:rPr>
              <a:t>M9409928 </a:t>
            </a:r>
            <a:r>
              <a:rPr lang="zh-TW" altLang="en-US" sz="2400" smtClean="0">
                <a:latin typeface="新細明體" pitchFamily="18" charset="-120"/>
              </a:rPr>
              <a:t>尹慧珍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>
                <a:latin typeface="新細明體" pitchFamily="18" charset="-120"/>
              </a:rPr>
              <a:t>M9408925 </a:t>
            </a:r>
            <a:r>
              <a:rPr lang="zh-TW" altLang="en-US" sz="2400" smtClean="0">
                <a:latin typeface="新細明體" pitchFamily="18" charset="-120"/>
              </a:rPr>
              <a:t>蕭志彬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>
                <a:latin typeface="新細明體" pitchFamily="18" charset="-120"/>
              </a:rPr>
              <a:t>M9509910 </a:t>
            </a:r>
            <a:r>
              <a:rPr lang="zh-TW" altLang="en-US" sz="2400" smtClean="0">
                <a:latin typeface="新細明體" pitchFamily="18" charset="-120"/>
              </a:rPr>
              <a:t>賴明智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>
                <a:latin typeface="新細明體" pitchFamily="18" charset="-120"/>
              </a:rPr>
              <a:t>M9509923 </a:t>
            </a:r>
            <a:r>
              <a:rPr lang="zh-TW" altLang="en-US" sz="2400" smtClean="0">
                <a:latin typeface="新細明體" pitchFamily="18" charset="-120"/>
              </a:rPr>
              <a:t>蘇斌雄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zh-TW" sz="2400" smtClean="0">
                <a:latin typeface="新細明體" pitchFamily="18" charset="-120"/>
              </a:rPr>
              <a:t>M9516230 </a:t>
            </a:r>
            <a:r>
              <a:rPr lang="zh-TW" altLang="en-US" sz="2400" smtClean="0">
                <a:latin typeface="新細明體" pitchFamily="18" charset="-120"/>
              </a:rPr>
              <a:t>曾辛東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zh-TW" sz="2400" smtClean="0">
              <a:latin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6125" y="368300"/>
            <a:ext cx="8056563" cy="823913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smtClean="0">
                <a:solidFill>
                  <a:schemeClr val="tx1"/>
                </a:solidFill>
              </a:rPr>
              <a:t>主要營運流程</a:t>
            </a:r>
            <a:endParaRPr lang="zh-TW" altLang="en-US" sz="2800" smtClean="0"/>
          </a:p>
        </p:txBody>
      </p:sp>
      <p:sp>
        <p:nvSpPr>
          <p:cNvPr id="44339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41C7EF-D592-497B-B3EE-13E999D176E8}" type="slidenum">
              <a:rPr lang="en-US" altLang="zh-TW" smtClean="0">
                <a:latin typeface="Arial" charset="0"/>
                <a:ea typeface="新細明體" charset="-120"/>
              </a:rPr>
              <a:pPr/>
              <a:t>10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3396" name="Text Box 3"/>
          <p:cNvSpPr txBox="1">
            <a:spLocks noChangeArrowheads="1"/>
          </p:cNvSpPr>
          <p:nvPr/>
        </p:nvSpPr>
        <p:spPr bwMode="auto">
          <a:xfrm>
            <a:off x="3132138" y="1363663"/>
            <a:ext cx="11525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1600">
                <a:latin typeface="Times New Roman" pitchFamily="18" charset="0"/>
              </a:rPr>
              <a:t>3.</a:t>
            </a:r>
            <a:r>
              <a:rPr lang="zh-TW" altLang="en-US" sz="1600">
                <a:latin typeface="Times New Roman" pitchFamily="18" charset="0"/>
              </a:rPr>
              <a:t>採購管理</a:t>
            </a:r>
            <a:endParaRPr lang="zh-TW" altLang="en-US" sz="1600"/>
          </a:p>
        </p:txBody>
      </p:sp>
      <p:sp>
        <p:nvSpPr>
          <p:cNvPr id="443397" name="Text Box 4"/>
          <p:cNvSpPr txBox="1">
            <a:spLocks noChangeArrowheads="1"/>
          </p:cNvSpPr>
          <p:nvPr/>
        </p:nvSpPr>
        <p:spPr bwMode="auto">
          <a:xfrm>
            <a:off x="4151313" y="2293938"/>
            <a:ext cx="10683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1600">
                <a:latin typeface="Times New Roman" pitchFamily="18" charset="0"/>
              </a:rPr>
              <a:t>4.</a:t>
            </a:r>
            <a:r>
              <a:rPr lang="zh-TW" altLang="en-US" sz="1600">
                <a:latin typeface="Times New Roman" pitchFamily="18" charset="0"/>
              </a:rPr>
              <a:t>委外加工管理</a:t>
            </a:r>
            <a:endParaRPr lang="zh-TW" altLang="en-US" sz="1600"/>
          </a:p>
        </p:txBody>
      </p:sp>
      <p:sp>
        <p:nvSpPr>
          <p:cNvPr id="443398" name="Rectangle 5"/>
          <p:cNvSpPr>
            <a:spLocks noChangeArrowheads="1"/>
          </p:cNvSpPr>
          <p:nvPr/>
        </p:nvSpPr>
        <p:spPr bwMode="auto">
          <a:xfrm>
            <a:off x="1665288" y="11969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399" name="Text Box 6"/>
          <p:cNvSpPr txBox="1">
            <a:spLocks noChangeArrowheads="1"/>
          </p:cNvSpPr>
          <p:nvPr/>
        </p:nvSpPr>
        <p:spPr bwMode="auto">
          <a:xfrm>
            <a:off x="1665288" y="1219200"/>
            <a:ext cx="12509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2.</a:t>
            </a:r>
            <a:r>
              <a:rPr lang="zh-TW" altLang="en-US" sz="1600">
                <a:latin typeface="Times New Roman" pitchFamily="18" charset="0"/>
              </a:rPr>
              <a:t>工程管理</a:t>
            </a:r>
          </a:p>
          <a:p>
            <a:r>
              <a:rPr lang="zh-TW" altLang="en-US" sz="1600">
                <a:latin typeface="Times New Roman" pitchFamily="18" charset="0"/>
              </a:rPr>
              <a:t>（</a:t>
            </a:r>
            <a:r>
              <a:rPr lang="en-US" altLang="zh-TW" sz="1600">
                <a:latin typeface="Times New Roman" pitchFamily="18" charset="0"/>
              </a:rPr>
              <a:t>BOM</a:t>
            </a:r>
            <a:r>
              <a:rPr lang="zh-TW" altLang="en-US" sz="1600">
                <a:latin typeface="Times New Roman" pitchFamily="18" charset="0"/>
              </a:rPr>
              <a:t>）</a:t>
            </a:r>
            <a:endParaRPr lang="zh-TW" altLang="en-US" sz="1600"/>
          </a:p>
        </p:txBody>
      </p:sp>
      <p:sp>
        <p:nvSpPr>
          <p:cNvPr id="443400" name="Rectangle 7"/>
          <p:cNvSpPr>
            <a:spLocks noChangeArrowheads="1"/>
          </p:cNvSpPr>
          <p:nvPr/>
        </p:nvSpPr>
        <p:spPr bwMode="auto">
          <a:xfrm>
            <a:off x="3151188" y="11969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1" name="Rectangle 8"/>
          <p:cNvSpPr>
            <a:spLocks noChangeArrowheads="1"/>
          </p:cNvSpPr>
          <p:nvPr/>
        </p:nvSpPr>
        <p:spPr bwMode="auto">
          <a:xfrm>
            <a:off x="4179888" y="22256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2" name="Text Box 9"/>
          <p:cNvSpPr txBox="1">
            <a:spLocks noChangeArrowheads="1"/>
          </p:cNvSpPr>
          <p:nvPr/>
        </p:nvSpPr>
        <p:spPr bwMode="auto">
          <a:xfrm>
            <a:off x="5724525" y="1376363"/>
            <a:ext cx="1152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5.</a:t>
            </a:r>
            <a:r>
              <a:rPr lang="zh-TW" altLang="en-US" sz="1600">
                <a:latin typeface="Times New Roman" pitchFamily="18" charset="0"/>
              </a:rPr>
              <a:t>庫存管理</a:t>
            </a:r>
            <a:endParaRPr lang="zh-TW" altLang="en-US" sz="1600"/>
          </a:p>
        </p:txBody>
      </p:sp>
      <p:sp>
        <p:nvSpPr>
          <p:cNvPr id="443403" name="Rectangle 10"/>
          <p:cNvSpPr>
            <a:spLocks noChangeArrowheads="1"/>
          </p:cNvSpPr>
          <p:nvPr/>
        </p:nvSpPr>
        <p:spPr bwMode="auto">
          <a:xfrm>
            <a:off x="5780088" y="11969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4" name="Line 11"/>
          <p:cNvSpPr>
            <a:spLocks noChangeShapeType="1"/>
          </p:cNvSpPr>
          <p:nvPr/>
        </p:nvSpPr>
        <p:spPr bwMode="auto">
          <a:xfrm>
            <a:off x="4294188" y="1539875"/>
            <a:ext cx="148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5" name="Line 12"/>
          <p:cNvSpPr>
            <a:spLocks noChangeShapeType="1"/>
          </p:cNvSpPr>
          <p:nvPr/>
        </p:nvSpPr>
        <p:spPr bwMode="auto">
          <a:xfrm>
            <a:off x="3722688" y="18827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6" name="Line 13"/>
          <p:cNvSpPr>
            <a:spLocks noChangeShapeType="1"/>
          </p:cNvSpPr>
          <p:nvPr/>
        </p:nvSpPr>
        <p:spPr bwMode="auto">
          <a:xfrm>
            <a:off x="3722688" y="25685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7" name="Line 14"/>
          <p:cNvSpPr>
            <a:spLocks noChangeShapeType="1"/>
          </p:cNvSpPr>
          <p:nvPr/>
        </p:nvSpPr>
        <p:spPr bwMode="auto">
          <a:xfrm>
            <a:off x="5322888" y="2568575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8" name="Line 15"/>
          <p:cNvSpPr>
            <a:spLocks noChangeShapeType="1"/>
          </p:cNvSpPr>
          <p:nvPr/>
        </p:nvSpPr>
        <p:spPr bwMode="auto">
          <a:xfrm flipV="1">
            <a:off x="5894388" y="18827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09" name="Rectangle 16"/>
          <p:cNvSpPr>
            <a:spLocks noChangeArrowheads="1"/>
          </p:cNvSpPr>
          <p:nvPr/>
        </p:nvSpPr>
        <p:spPr bwMode="auto">
          <a:xfrm>
            <a:off x="179388" y="11969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0" name="Text Box 17"/>
          <p:cNvSpPr txBox="1">
            <a:spLocks noChangeArrowheads="1"/>
          </p:cNvSpPr>
          <p:nvPr/>
        </p:nvSpPr>
        <p:spPr bwMode="auto">
          <a:xfrm>
            <a:off x="179388" y="1376363"/>
            <a:ext cx="1152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1.</a:t>
            </a:r>
            <a:r>
              <a:rPr lang="zh-TW" altLang="en-US" sz="1600">
                <a:latin typeface="Times New Roman" pitchFamily="18" charset="0"/>
              </a:rPr>
              <a:t>訂單管理</a:t>
            </a:r>
            <a:endParaRPr lang="zh-TW" altLang="en-US" sz="1600"/>
          </a:p>
        </p:txBody>
      </p:sp>
      <p:sp>
        <p:nvSpPr>
          <p:cNvPr id="443411" name="Rectangle 18"/>
          <p:cNvSpPr>
            <a:spLocks noChangeArrowheads="1"/>
          </p:cNvSpPr>
          <p:nvPr/>
        </p:nvSpPr>
        <p:spPr bwMode="auto">
          <a:xfrm>
            <a:off x="7494588" y="11969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2" name="Text Box 19"/>
          <p:cNvSpPr txBox="1">
            <a:spLocks noChangeArrowheads="1"/>
          </p:cNvSpPr>
          <p:nvPr/>
        </p:nvSpPr>
        <p:spPr bwMode="auto">
          <a:xfrm>
            <a:off x="7524750" y="1358900"/>
            <a:ext cx="12239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8.</a:t>
            </a:r>
            <a:r>
              <a:rPr lang="zh-TW" altLang="en-US" sz="1600">
                <a:latin typeface="Times New Roman" pitchFamily="18" charset="0"/>
              </a:rPr>
              <a:t>包裝作業</a:t>
            </a:r>
            <a:endParaRPr lang="zh-TW" altLang="en-US" sz="1600"/>
          </a:p>
        </p:txBody>
      </p:sp>
      <p:sp>
        <p:nvSpPr>
          <p:cNvPr id="443413" name="Line 20"/>
          <p:cNvSpPr>
            <a:spLocks noChangeShapeType="1"/>
          </p:cNvSpPr>
          <p:nvPr/>
        </p:nvSpPr>
        <p:spPr bwMode="auto">
          <a:xfrm>
            <a:off x="6923088" y="1539875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4" name="Line 21"/>
          <p:cNvSpPr>
            <a:spLocks noChangeShapeType="1"/>
          </p:cNvSpPr>
          <p:nvPr/>
        </p:nvSpPr>
        <p:spPr bwMode="auto">
          <a:xfrm>
            <a:off x="1322388" y="1539875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5" name="Rectangle 22"/>
          <p:cNvSpPr>
            <a:spLocks noChangeArrowheads="1"/>
          </p:cNvSpPr>
          <p:nvPr/>
        </p:nvSpPr>
        <p:spPr bwMode="auto">
          <a:xfrm>
            <a:off x="7494588" y="22256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6" name="Text Box 23"/>
          <p:cNvSpPr txBox="1">
            <a:spLocks noChangeArrowheads="1"/>
          </p:cNvSpPr>
          <p:nvPr/>
        </p:nvSpPr>
        <p:spPr bwMode="auto">
          <a:xfrm>
            <a:off x="7524750" y="2366963"/>
            <a:ext cx="12239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9.</a:t>
            </a:r>
            <a:r>
              <a:rPr lang="zh-TW" altLang="en-US" sz="1600">
                <a:latin typeface="Times New Roman" pitchFamily="18" charset="0"/>
              </a:rPr>
              <a:t>出貨作業 </a:t>
            </a:r>
            <a:endParaRPr lang="zh-TW" altLang="en-US" sz="1600"/>
          </a:p>
        </p:txBody>
      </p:sp>
      <p:sp>
        <p:nvSpPr>
          <p:cNvPr id="443417" name="Line 24"/>
          <p:cNvSpPr>
            <a:spLocks noChangeShapeType="1"/>
          </p:cNvSpPr>
          <p:nvPr/>
        </p:nvSpPr>
        <p:spPr bwMode="auto">
          <a:xfrm>
            <a:off x="8066088" y="1882775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8" name="Rectangle 25"/>
          <p:cNvSpPr>
            <a:spLocks noChangeArrowheads="1"/>
          </p:cNvSpPr>
          <p:nvPr/>
        </p:nvSpPr>
        <p:spPr bwMode="auto">
          <a:xfrm>
            <a:off x="2808288" y="30257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19" name="Text Box 26"/>
          <p:cNvSpPr txBox="1">
            <a:spLocks noChangeArrowheads="1"/>
          </p:cNvSpPr>
          <p:nvPr/>
        </p:nvSpPr>
        <p:spPr bwMode="auto">
          <a:xfrm>
            <a:off x="2771775" y="3159125"/>
            <a:ext cx="12969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600">
                <a:latin typeface="Times New Roman" pitchFamily="18" charset="0"/>
              </a:rPr>
              <a:t>6.</a:t>
            </a:r>
            <a:r>
              <a:rPr lang="zh-TW" altLang="en-US" sz="1600">
                <a:latin typeface="Times New Roman" pitchFamily="18" charset="0"/>
              </a:rPr>
              <a:t>生產管理</a:t>
            </a:r>
            <a:endParaRPr lang="zh-TW" altLang="en-US" sz="1600"/>
          </a:p>
        </p:txBody>
      </p:sp>
      <p:sp>
        <p:nvSpPr>
          <p:cNvPr id="443420" name="Line 27"/>
          <p:cNvSpPr>
            <a:spLocks noChangeShapeType="1"/>
          </p:cNvSpPr>
          <p:nvPr/>
        </p:nvSpPr>
        <p:spPr bwMode="auto">
          <a:xfrm flipV="1">
            <a:off x="3379788" y="188277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1" name="Line 28"/>
          <p:cNvSpPr>
            <a:spLocks noChangeShapeType="1"/>
          </p:cNvSpPr>
          <p:nvPr/>
        </p:nvSpPr>
        <p:spPr bwMode="auto">
          <a:xfrm>
            <a:off x="750888" y="1882775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2" name="Line 29"/>
          <p:cNvSpPr>
            <a:spLocks noChangeShapeType="1"/>
          </p:cNvSpPr>
          <p:nvPr/>
        </p:nvSpPr>
        <p:spPr bwMode="auto">
          <a:xfrm>
            <a:off x="750888" y="336867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3" name="Line 30"/>
          <p:cNvSpPr>
            <a:spLocks noChangeShapeType="1"/>
          </p:cNvSpPr>
          <p:nvPr/>
        </p:nvSpPr>
        <p:spPr bwMode="auto">
          <a:xfrm>
            <a:off x="2808288" y="1539875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4" name="Text Box 31"/>
          <p:cNvSpPr txBox="1">
            <a:spLocks noChangeArrowheads="1"/>
          </p:cNvSpPr>
          <p:nvPr/>
        </p:nvSpPr>
        <p:spPr bwMode="auto">
          <a:xfrm>
            <a:off x="6156325" y="3086100"/>
            <a:ext cx="11525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 sz="1600">
                <a:latin typeface="Times New Roman" pitchFamily="18" charset="0"/>
              </a:rPr>
              <a:t>7.</a:t>
            </a:r>
            <a:r>
              <a:rPr lang="zh-TW" altLang="en-US" sz="1600">
                <a:latin typeface="Times New Roman" pitchFamily="18" charset="0"/>
              </a:rPr>
              <a:t>委外手工管理</a:t>
            </a:r>
            <a:endParaRPr lang="zh-TW" altLang="en-US" sz="1600"/>
          </a:p>
        </p:txBody>
      </p:sp>
      <p:sp>
        <p:nvSpPr>
          <p:cNvPr id="443425" name="Rectangle 32"/>
          <p:cNvSpPr>
            <a:spLocks noChangeArrowheads="1"/>
          </p:cNvSpPr>
          <p:nvPr/>
        </p:nvSpPr>
        <p:spPr bwMode="auto">
          <a:xfrm>
            <a:off x="6122988" y="3025775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6" name="Line 33"/>
          <p:cNvSpPr>
            <a:spLocks noChangeShapeType="1"/>
          </p:cNvSpPr>
          <p:nvPr/>
        </p:nvSpPr>
        <p:spPr bwMode="auto">
          <a:xfrm flipV="1">
            <a:off x="6580188" y="1882775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7" name="Line 34"/>
          <p:cNvSpPr>
            <a:spLocks noChangeShapeType="1"/>
          </p:cNvSpPr>
          <p:nvPr/>
        </p:nvSpPr>
        <p:spPr bwMode="auto">
          <a:xfrm>
            <a:off x="3951288" y="3368675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8" name="Line 35"/>
          <p:cNvSpPr>
            <a:spLocks noChangeShapeType="1"/>
          </p:cNvSpPr>
          <p:nvPr/>
        </p:nvSpPr>
        <p:spPr bwMode="auto">
          <a:xfrm>
            <a:off x="6008688" y="1882775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29" name="Line 36"/>
          <p:cNvSpPr>
            <a:spLocks noChangeShapeType="1"/>
          </p:cNvSpPr>
          <p:nvPr/>
        </p:nvSpPr>
        <p:spPr bwMode="auto">
          <a:xfrm flipH="1">
            <a:off x="3951288" y="3254375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30" name="Line 37"/>
          <p:cNvSpPr>
            <a:spLocks noChangeShapeType="1"/>
          </p:cNvSpPr>
          <p:nvPr/>
        </p:nvSpPr>
        <p:spPr bwMode="auto">
          <a:xfrm>
            <a:off x="2268538" y="19351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31" name="Line 38"/>
          <p:cNvSpPr>
            <a:spLocks noChangeShapeType="1"/>
          </p:cNvSpPr>
          <p:nvPr/>
        </p:nvSpPr>
        <p:spPr bwMode="auto">
          <a:xfrm>
            <a:off x="2268538" y="323056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43432" name="Rectangle 39"/>
          <p:cNvSpPr>
            <a:spLocks noChangeArrowheads="1"/>
          </p:cNvSpPr>
          <p:nvPr/>
        </p:nvSpPr>
        <p:spPr bwMode="auto">
          <a:xfrm>
            <a:off x="4067175" y="3932238"/>
            <a:ext cx="4826000" cy="2952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良好的策略規劃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高度競爭力的業務行銷優勢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合作無間的組織團隊與合作夥伴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快速的服務機制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完備的電腦資訊系統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完善的採購資料庫</a:t>
            </a:r>
          </a:p>
        </p:txBody>
      </p:sp>
      <p:sp>
        <p:nvSpPr>
          <p:cNvPr id="2101288" name="Rectangle 40"/>
          <p:cNvSpPr>
            <a:spLocks noChangeArrowheads="1"/>
          </p:cNvSpPr>
          <p:nvPr/>
        </p:nvSpPr>
        <p:spPr bwMode="auto">
          <a:xfrm>
            <a:off x="323850" y="4791075"/>
            <a:ext cx="3311525" cy="86995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zh-TW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關鍵成功因素 </a:t>
            </a:r>
            <a:r>
              <a:rPr kumimoji="0" lang="en-US" altLang="zh-TW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CSF</a:t>
            </a:r>
            <a:endParaRPr kumimoji="0" lang="en-US" altLang="zh-TW" sz="2800">
              <a:solidFill>
                <a:srgbClr val="FFCCFF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384801-6CD1-4E47-81F3-DD75E34BE3F8}" type="slidenum">
              <a:rPr lang="en-US" altLang="zh-TW" smtClean="0">
                <a:latin typeface="Arial" charset="0"/>
                <a:ea typeface="新細明體" charset="-120"/>
              </a:rPr>
              <a:pPr/>
              <a:t>11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103298" name="Rectangle 2"/>
          <p:cNvSpPr>
            <a:spLocks noChangeArrowheads="1"/>
          </p:cNvSpPr>
          <p:nvPr/>
        </p:nvSpPr>
        <p:spPr bwMode="auto">
          <a:xfrm>
            <a:off x="701675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b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ebdings" pitchFamily="18" charset="2"/>
              <a:buNone/>
              <a:defRPr/>
            </a:pPr>
            <a:r>
              <a:rPr kumimoji="0" lang="zh-TW" altLang="en-US" sz="4000" b="1">
                <a:solidFill>
                  <a:srgbClr val="FFFF66"/>
                </a:solidFill>
                <a:latin typeface="Arial" pitchFamily="34" charset="0"/>
                <a:ea typeface="標楷體" pitchFamily="65" charset="-120"/>
              </a:rPr>
              <a:t>知識列表</a:t>
            </a:r>
            <a:r>
              <a:rPr kumimoji="0" lang="zh-TW" alt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新細明體" pitchFamily="18" charset="-120"/>
              </a:rPr>
              <a:t>關鍵知識項目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95325" y="1069975"/>
            <a:ext cx="7464425" cy="41275"/>
            <a:chOff x="1151" y="1730"/>
            <a:chExt cx="5089" cy="26"/>
          </a:xfrm>
        </p:grpSpPr>
        <p:sp>
          <p:nvSpPr>
            <p:cNvPr id="444437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4438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4439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103303" name="Rectangle 7"/>
          <p:cNvSpPr>
            <a:spLocks noChangeArrowheads="1"/>
          </p:cNvSpPr>
          <p:nvPr/>
        </p:nvSpPr>
        <p:spPr bwMode="auto">
          <a:xfrm>
            <a:off x="582613" y="2397125"/>
            <a:ext cx="1828800" cy="671513"/>
          </a:xfrm>
          <a:prstGeom prst="rect">
            <a:avLst/>
          </a:prstGeom>
          <a:solidFill>
            <a:srgbClr val="008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</p:spPr>
        <p:txBody>
          <a:bodyPr lIns="9144" rIns="9144" anchor="ctr">
            <a:flatTx/>
          </a:bodyPr>
          <a:lstStyle/>
          <a:p>
            <a:pPr algn="ctr">
              <a:spcAft>
                <a:spcPts val="200"/>
              </a:spcAft>
              <a:defRPr/>
            </a:pPr>
            <a:r>
              <a:rPr lang="zh-TW" altLang="en-GB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新細明體" pitchFamily="18" charset="-120"/>
              </a:rPr>
              <a:t>策略規劃</a:t>
            </a:r>
          </a:p>
        </p:txBody>
      </p:sp>
      <p:sp>
        <p:nvSpPr>
          <p:cNvPr id="2103304" name="Rectangle 8"/>
          <p:cNvSpPr>
            <a:spLocks noChangeArrowheads="1"/>
          </p:cNvSpPr>
          <p:nvPr/>
        </p:nvSpPr>
        <p:spPr bwMode="auto">
          <a:xfrm>
            <a:off x="582613" y="3933825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</p:spPr>
        <p:txBody>
          <a:bodyPr lIns="9144" rIns="9144" anchor="ctr">
            <a:flatTx/>
          </a:bodyPr>
          <a:lstStyle/>
          <a:p>
            <a:pPr algn="ctr">
              <a:spcAft>
                <a:spcPts val="200"/>
              </a:spcAft>
              <a:defRPr/>
            </a:pPr>
            <a:r>
              <a:rPr lang="zh-TW" altLang="en-GB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新細明體" pitchFamily="18" charset="-120"/>
              </a:rPr>
              <a:t>業務行銷</a:t>
            </a:r>
          </a:p>
        </p:txBody>
      </p:sp>
      <p:sp>
        <p:nvSpPr>
          <p:cNvPr id="2103305" name="Rectangle 9"/>
          <p:cNvSpPr>
            <a:spLocks noChangeArrowheads="1"/>
          </p:cNvSpPr>
          <p:nvPr/>
        </p:nvSpPr>
        <p:spPr bwMode="auto">
          <a:xfrm>
            <a:off x="582613" y="5445125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</p:spPr>
        <p:txBody>
          <a:bodyPr lIns="9144" rIns="9144" anchor="ctr">
            <a:flatTx/>
          </a:bodyPr>
          <a:lstStyle/>
          <a:p>
            <a:pPr algn="ctr">
              <a:spcAft>
                <a:spcPts val="200"/>
              </a:spcAft>
              <a:defRPr/>
            </a:pPr>
            <a:r>
              <a:rPr lang="zh-TW" altLang="en-GB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新細明體" pitchFamily="18" charset="-120"/>
              </a:rPr>
              <a:t>製造生產</a:t>
            </a:r>
          </a:p>
        </p:txBody>
      </p:sp>
      <p:sp>
        <p:nvSpPr>
          <p:cNvPr id="444424" name="Rectangle 10"/>
          <p:cNvSpPr>
            <a:spLocks noChangeArrowheads="1"/>
          </p:cNvSpPr>
          <p:nvPr/>
        </p:nvSpPr>
        <p:spPr bwMode="auto">
          <a:xfrm>
            <a:off x="3195638" y="2112963"/>
            <a:ext cx="5337175" cy="4340225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solidFill>
              <a:schemeClr val="hlink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03307" name="Rectangle 11"/>
          <p:cNvSpPr>
            <a:spLocks noChangeArrowheads="1"/>
          </p:cNvSpPr>
          <p:nvPr/>
        </p:nvSpPr>
        <p:spPr bwMode="auto">
          <a:xfrm>
            <a:off x="3219450" y="2203450"/>
            <a:ext cx="2208213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marL="234950" indent="-23495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SzPct val="70000"/>
              <a:buFont typeface="Wingdings" pitchFamily="2" charset="2"/>
              <a:buChar char="n"/>
              <a:defRPr/>
            </a:pPr>
            <a:endParaRPr lang="en-GB" sz="2400">
              <a:effectLst>
                <a:outerShdw blurRad="38100" dist="38100" dir="2700000" algn="tl">
                  <a:srgbClr val="000000"/>
                </a:outerShdw>
              </a:effectLst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2103308" name="Rectangle 12"/>
          <p:cNvSpPr>
            <a:spLocks noChangeArrowheads="1"/>
          </p:cNvSpPr>
          <p:nvPr/>
        </p:nvSpPr>
        <p:spPr bwMode="auto">
          <a:xfrm>
            <a:off x="3243263" y="3295650"/>
            <a:ext cx="2208212" cy="849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marL="234950" indent="-2349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SzPct val="70000"/>
              <a:buFont typeface="Wingdings" pitchFamily="2" charset="2"/>
              <a:buChar char="n"/>
              <a:defRPr/>
            </a:pPr>
            <a:endParaRPr lang="en-GB" sz="2400">
              <a:effectLst>
                <a:outerShdw blurRad="38100" dist="38100" dir="2700000" algn="tl">
                  <a:srgbClr val="000000"/>
                </a:outerShdw>
              </a:effectLst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2103309" name="Rectangle 13"/>
          <p:cNvSpPr>
            <a:spLocks noChangeArrowheads="1"/>
          </p:cNvSpPr>
          <p:nvPr/>
        </p:nvSpPr>
        <p:spPr bwMode="auto">
          <a:xfrm>
            <a:off x="3195638" y="4859338"/>
            <a:ext cx="220821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marL="234950" indent="-234950">
              <a:spcBef>
                <a:spcPct val="20000"/>
              </a:spcBef>
              <a:buClr>
                <a:srgbClr val="CC0000"/>
              </a:buClr>
              <a:buSzPct val="70000"/>
              <a:buFont typeface="Wingdings" pitchFamily="2" charset="2"/>
              <a:buChar char="n"/>
              <a:defRPr/>
            </a:pPr>
            <a:endParaRPr lang="en-GB" sz="2400">
              <a:effectLst>
                <a:outerShdw blurRad="38100" dist="38100" dir="2700000" algn="tl">
                  <a:srgbClr val="000000"/>
                </a:outerShdw>
              </a:effectLst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444428" name="Text Box 14"/>
          <p:cNvSpPr txBox="1">
            <a:spLocks noChangeArrowheads="1"/>
          </p:cNvSpPr>
          <p:nvPr/>
        </p:nvSpPr>
        <p:spPr bwMode="auto">
          <a:xfrm>
            <a:off x="3375025" y="2251075"/>
            <a:ext cx="3717925" cy="11922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0" lang="zh-TW" altLang="zh-TW"/>
              <a:t>策略規劃知識</a:t>
            </a:r>
            <a:endParaRPr kumimoji="0" lang="zh-TW" altLang="en-US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0" lang="zh-TW" altLang="zh-TW"/>
              <a:t>績效管理知識</a:t>
            </a:r>
            <a:endParaRPr kumimoji="0" lang="zh-TW" altLang="en-US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0" lang="zh-TW" altLang="en-US"/>
              <a:t>專案管理知識</a:t>
            </a:r>
          </a:p>
        </p:txBody>
      </p:sp>
      <p:sp>
        <p:nvSpPr>
          <p:cNvPr id="444429" name="Line 15"/>
          <p:cNvSpPr>
            <a:spLocks noChangeShapeType="1"/>
          </p:cNvSpPr>
          <p:nvPr/>
        </p:nvSpPr>
        <p:spPr bwMode="auto">
          <a:xfrm>
            <a:off x="582613" y="3554413"/>
            <a:ext cx="8093075" cy="19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4430" name="Line 16"/>
          <p:cNvSpPr>
            <a:spLocks noChangeShapeType="1"/>
          </p:cNvSpPr>
          <p:nvPr/>
        </p:nvSpPr>
        <p:spPr bwMode="auto">
          <a:xfrm>
            <a:off x="581025" y="5013325"/>
            <a:ext cx="8094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4431" name="Text Box 17"/>
          <p:cNvSpPr txBox="1">
            <a:spLocks noChangeArrowheads="1"/>
          </p:cNvSpPr>
          <p:nvPr/>
        </p:nvSpPr>
        <p:spPr bwMode="auto">
          <a:xfrm>
            <a:off x="693738" y="1538288"/>
            <a:ext cx="1862137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solidFill>
                  <a:schemeClr val="hlink"/>
                </a:solidFill>
                <a:latin typeface="新細明體" charset="-120"/>
              </a:rPr>
              <a:t>知識類型</a:t>
            </a:r>
          </a:p>
        </p:txBody>
      </p:sp>
      <p:sp>
        <p:nvSpPr>
          <p:cNvPr id="444432" name="Text Box 18"/>
          <p:cNvSpPr txBox="1">
            <a:spLocks noChangeArrowheads="1"/>
          </p:cNvSpPr>
          <p:nvPr/>
        </p:nvSpPr>
        <p:spPr bwMode="auto">
          <a:xfrm>
            <a:off x="5016500" y="1538288"/>
            <a:ext cx="1860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solidFill>
                  <a:schemeClr val="hlink"/>
                </a:solidFill>
                <a:latin typeface="新細明體" charset="-120"/>
              </a:rPr>
              <a:t>關鍵知識項目</a:t>
            </a:r>
          </a:p>
        </p:txBody>
      </p:sp>
      <p:sp>
        <p:nvSpPr>
          <p:cNvPr id="444433" name="Text Box 19"/>
          <p:cNvSpPr txBox="1">
            <a:spLocks noChangeArrowheads="1"/>
          </p:cNvSpPr>
          <p:nvPr/>
        </p:nvSpPr>
        <p:spPr bwMode="auto">
          <a:xfrm>
            <a:off x="3348038" y="3678238"/>
            <a:ext cx="2447925" cy="11906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0" lang="zh-TW" altLang="en-US">
                <a:latin typeface="Garamond" pitchFamily="18" charset="0"/>
              </a:rPr>
              <a:t>產銷流程知識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en-US" altLang="zh-TW">
                <a:latin typeface="Garamond" pitchFamily="18" charset="0"/>
              </a:rPr>
              <a:t>CRM</a:t>
            </a:r>
            <a:r>
              <a:rPr lang="zh-TW" altLang="en-US">
                <a:latin typeface="Garamond" pitchFamily="18" charset="0"/>
              </a:rPr>
              <a:t>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產品分析設計知識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市場與客戶需求知識</a:t>
            </a:r>
          </a:p>
        </p:txBody>
      </p:sp>
      <p:sp>
        <p:nvSpPr>
          <p:cNvPr id="444434" name="Text Box 20"/>
          <p:cNvSpPr txBox="1">
            <a:spLocks noChangeArrowheads="1"/>
          </p:cNvSpPr>
          <p:nvPr/>
        </p:nvSpPr>
        <p:spPr bwMode="auto">
          <a:xfrm>
            <a:off x="3348038" y="5084763"/>
            <a:ext cx="2376487" cy="11906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原材採購管理知識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委外加工管理知識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機台操作知識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生產管理知識</a:t>
            </a:r>
          </a:p>
        </p:txBody>
      </p:sp>
      <p:sp>
        <p:nvSpPr>
          <p:cNvPr id="444435" name="Text Box 21"/>
          <p:cNvSpPr txBox="1">
            <a:spLocks noChangeArrowheads="1"/>
          </p:cNvSpPr>
          <p:nvPr/>
        </p:nvSpPr>
        <p:spPr bwMode="auto">
          <a:xfrm>
            <a:off x="6083300" y="3678238"/>
            <a:ext cx="2305050" cy="11906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lang="en-US" altLang="zh-TW">
                <a:latin typeface="Garamond" pitchFamily="18" charset="0"/>
              </a:rPr>
              <a:t>ROHS</a:t>
            </a:r>
            <a:r>
              <a:rPr lang="zh-TW" altLang="en-US">
                <a:latin typeface="Garamond" pitchFamily="18" charset="0"/>
              </a:rPr>
              <a:t>文件管理知識</a:t>
            </a:r>
            <a:endParaRPr kumimoji="0" lang="zh-TW" altLang="en-US"/>
          </a:p>
          <a:p>
            <a:pPr marL="234950" indent="-234950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製造成本知識</a:t>
            </a:r>
            <a:endParaRPr kumimoji="0" lang="zh-TW" altLang="en-US"/>
          </a:p>
          <a:p>
            <a:pPr marL="234950" indent="-234950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製樣知識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業務行銷技巧知識</a:t>
            </a:r>
          </a:p>
        </p:txBody>
      </p:sp>
      <p:sp>
        <p:nvSpPr>
          <p:cNvPr id="444436" name="Text Box 22"/>
          <p:cNvSpPr txBox="1">
            <a:spLocks noChangeArrowheads="1"/>
          </p:cNvSpPr>
          <p:nvPr/>
        </p:nvSpPr>
        <p:spPr bwMode="auto">
          <a:xfrm>
            <a:off x="6099175" y="5229225"/>
            <a:ext cx="1928813" cy="9159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品質管控知識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設備維護知識</a:t>
            </a:r>
          </a:p>
          <a:p>
            <a:pPr marL="234950" indent="-234950" fontAlgn="b">
              <a:buFont typeface="Wingdings" pitchFamily="2" charset="2"/>
              <a:buChar char="n"/>
            </a:pPr>
            <a:r>
              <a:rPr lang="zh-TW" altLang="en-US">
                <a:latin typeface="Garamond" pitchFamily="18" charset="0"/>
              </a:rPr>
              <a:t>庫存管控知識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3489CF3-4EFE-48E4-ACF8-C115727FAEDD}" type="slidenum">
              <a:rPr lang="en-US" altLang="zh-TW" smtClean="0">
                <a:latin typeface="Arial" charset="0"/>
                <a:ea typeface="新細明體" charset="-120"/>
              </a:rPr>
              <a:pPr/>
              <a:t>12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5443" name="Rectangle 2"/>
          <p:cNvSpPr>
            <a:spLocks noChangeArrowheads="1"/>
          </p:cNvSpPr>
          <p:nvPr/>
        </p:nvSpPr>
        <p:spPr bwMode="auto">
          <a:xfrm>
            <a:off x="476250" y="233363"/>
            <a:ext cx="62690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知識屬性分析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08063"/>
            <a:ext cx="7464425" cy="41275"/>
            <a:chOff x="1151" y="1730"/>
            <a:chExt cx="5089" cy="26"/>
          </a:xfrm>
        </p:grpSpPr>
        <p:sp>
          <p:nvSpPr>
            <p:cNvPr id="44544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544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544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445445" name="Picture 7"/>
          <p:cNvPicPr>
            <a:picLocks noChangeAspect="1" noChangeArrowheads="1"/>
          </p:cNvPicPr>
          <p:nvPr/>
        </p:nvPicPr>
        <p:blipFill>
          <a:blip r:embed="rId4"/>
          <a:srcRect l="2162" t="23541" r="22826" b="15979"/>
          <a:stretch>
            <a:fillRect/>
          </a:stretch>
        </p:blipFill>
        <p:spPr bwMode="auto">
          <a:xfrm>
            <a:off x="-36513" y="1700213"/>
            <a:ext cx="91455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01EBD40-C4CA-4B38-9F06-D5305FB94F9F}" type="slidenum">
              <a:rPr lang="en-US" altLang="zh-TW" smtClean="0">
                <a:latin typeface="Arial" charset="0"/>
                <a:ea typeface="新細明體" charset="-120"/>
              </a:rPr>
              <a:pPr/>
              <a:t>13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6467" name="Rectangle 2"/>
          <p:cNvSpPr>
            <a:spLocks noChangeArrowheads="1"/>
          </p:cNvSpPr>
          <p:nvPr/>
        </p:nvSpPr>
        <p:spPr bwMode="auto">
          <a:xfrm>
            <a:off x="476250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1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69975"/>
            <a:ext cx="7464425" cy="41275"/>
            <a:chOff x="1151" y="1730"/>
            <a:chExt cx="5089" cy="26"/>
          </a:xfrm>
        </p:grpSpPr>
        <p:sp>
          <p:nvSpPr>
            <p:cNvPr id="44651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651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651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46509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46510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46511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46488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89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0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1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2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3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4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5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6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7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8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499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0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1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2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3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4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5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6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7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6508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46470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46471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46472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46473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46474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46475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46476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46477" name="AutoShape 40"/>
          <p:cNvSpPr>
            <a:spLocks noChangeArrowheads="1"/>
          </p:cNvSpPr>
          <p:nvPr/>
        </p:nvSpPr>
        <p:spPr bwMode="auto">
          <a:xfrm>
            <a:off x="2541588" y="2368550"/>
            <a:ext cx="1309687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6478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6479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6480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6481" name="Text Box 44"/>
          <p:cNvSpPr txBox="1">
            <a:spLocks noChangeArrowheads="1"/>
          </p:cNvSpPr>
          <p:nvPr/>
        </p:nvSpPr>
        <p:spPr bwMode="auto">
          <a:xfrm>
            <a:off x="295433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1</a:t>
            </a:r>
          </a:p>
        </p:txBody>
      </p:sp>
      <p:sp>
        <p:nvSpPr>
          <p:cNvPr id="446482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6483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6484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6485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高關聯</a:t>
            </a:r>
          </a:p>
        </p:txBody>
      </p:sp>
      <p:sp>
        <p:nvSpPr>
          <p:cNvPr id="2107441" name="Text Box 49"/>
          <p:cNvSpPr txBox="1">
            <a:spLocks noChangeArrowheads="1"/>
          </p:cNvSpPr>
          <p:nvPr/>
        </p:nvSpPr>
        <p:spPr bwMode="auto">
          <a:xfrm>
            <a:off x="5867400" y="3284538"/>
            <a:ext cx="2954338" cy="1279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策略規劃知識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 績效管理知識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 專案管理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市場與客戶需求知識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D98C20-F033-4A68-B36B-5983B89A997C}" type="slidenum">
              <a:rPr lang="en-US" altLang="zh-TW" smtClean="0">
                <a:latin typeface="Arial" charset="0"/>
                <a:ea typeface="新細明體" charset="-120"/>
              </a:rPr>
              <a:pPr/>
              <a:t>14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7491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2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447537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7538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7539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47534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47535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47536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47513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4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5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6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7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8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19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0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1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2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3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4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5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6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7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8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29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30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31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32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7533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47494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47495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47496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47497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47498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47499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47500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47501" name="AutoShape 40"/>
          <p:cNvSpPr>
            <a:spLocks noChangeArrowheads="1"/>
          </p:cNvSpPr>
          <p:nvPr/>
        </p:nvSpPr>
        <p:spPr bwMode="auto">
          <a:xfrm>
            <a:off x="2244725" y="2681288"/>
            <a:ext cx="1263650" cy="1468437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7502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7503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7504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7505" name="Text Box 44"/>
          <p:cNvSpPr txBox="1">
            <a:spLocks noChangeArrowheads="1"/>
          </p:cNvSpPr>
          <p:nvPr/>
        </p:nvSpPr>
        <p:spPr bwMode="auto">
          <a:xfrm>
            <a:off x="2673350" y="2590800"/>
            <a:ext cx="4905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kumimoji="0" lang="zh-TW" altLang="zh-TW" sz="2800" b="1">
              <a:sym typeface="Wingdings" pitchFamily="2" charset="2"/>
            </a:endParaRPr>
          </a:p>
        </p:txBody>
      </p:sp>
      <p:sp>
        <p:nvSpPr>
          <p:cNvPr id="447506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7507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7508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7509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高關聯</a:t>
            </a:r>
          </a:p>
        </p:txBody>
      </p:sp>
      <p:sp>
        <p:nvSpPr>
          <p:cNvPr id="2109489" name="Text Box 49"/>
          <p:cNvSpPr txBox="1">
            <a:spLocks noChangeArrowheads="1"/>
          </p:cNvSpPr>
          <p:nvPr/>
        </p:nvSpPr>
        <p:spPr bwMode="auto">
          <a:xfrm>
            <a:off x="5867400" y="3644900"/>
            <a:ext cx="2954338" cy="6794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產品分析設計知識</a:t>
            </a:r>
            <a:endParaRPr kumimoji="0" lang="zh-TW" altLang="en-US">
              <a:solidFill>
                <a:schemeClr val="bg2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ROHS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文件管理知識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447511" name="Text Box 50"/>
          <p:cNvSpPr txBox="1">
            <a:spLocks noChangeArrowheads="1"/>
          </p:cNvSpPr>
          <p:nvPr/>
        </p:nvSpPr>
        <p:spPr bwMode="auto">
          <a:xfrm>
            <a:off x="2673350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2</a:t>
            </a:r>
            <a:endParaRPr kumimoji="0" lang="en-US" altLang="zh-TW" sz="2800" b="1" i="1">
              <a:solidFill>
                <a:schemeClr val="accent1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E9F363A-34FC-4AAF-940C-9EDF7341C339}" type="slidenum">
              <a:rPr lang="en-US" altLang="zh-TW" smtClean="0">
                <a:latin typeface="Arial" charset="0"/>
                <a:ea typeface="新細明體" charset="-120"/>
              </a:rPr>
              <a:pPr/>
              <a:t>15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8515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3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44856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856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856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4855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4855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4855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4853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3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3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3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4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855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48518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4851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4852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4852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4852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48523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48524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48525" name="AutoShape 40"/>
          <p:cNvSpPr>
            <a:spLocks noChangeArrowheads="1"/>
          </p:cNvSpPr>
          <p:nvPr/>
        </p:nvSpPr>
        <p:spPr bwMode="auto">
          <a:xfrm>
            <a:off x="2578100" y="35052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852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852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852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8529" name="Text Box 44"/>
          <p:cNvSpPr txBox="1">
            <a:spLocks noChangeArrowheads="1"/>
          </p:cNvSpPr>
          <p:nvPr/>
        </p:nvSpPr>
        <p:spPr bwMode="auto">
          <a:xfrm>
            <a:off x="3024188" y="341471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3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44853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853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853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853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高關聯</a:t>
            </a:r>
          </a:p>
        </p:txBody>
      </p:sp>
      <p:sp>
        <p:nvSpPr>
          <p:cNvPr id="2111537" name="Text Box 49"/>
          <p:cNvSpPr txBox="1">
            <a:spLocks noChangeArrowheads="1"/>
          </p:cNvSpPr>
          <p:nvPr/>
        </p:nvSpPr>
        <p:spPr bwMode="auto">
          <a:xfrm>
            <a:off x="5908675" y="2833688"/>
            <a:ext cx="2954338" cy="21796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產銷流程知識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CRM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製造成本知識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原材採購管理知識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委外加工管理知識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生產管理知識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庫存管控知識</a:t>
            </a:r>
            <a:endParaRPr kumimoji="0" lang="zh-TW" altLang="en-US" sz="1600" b="1">
              <a:solidFill>
                <a:schemeClr val="bg2"/>
              </a:solidFill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D44BD2F-7121-4550-B826-E02D2B2FDB92}" type="slidenum">
              <a:rPr lang="en-US" altLang="zh-TW" smtClean="0">
                <a:latin typeface="Arial" charset="0"/>
                <a:ea typeface="新細明體" charset="-120"/>
              </a:rPr>
              <a:pPr/>
              <a:t>16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9539" name="Rectangle 2"/>
          <p:cNvSpPr>
            <a:spLocks noChangeArrowheads="1"/>
          </p:cNvSpPr>
          <p:nvPr/>
        </p:nvSpPr>
        <p:spPr bwMode="auto">
          <a:xfrm>
            <a:off x="34131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4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4963" y="981075"/>
            <a:ext cx="7464425" cy="41275"/>
            <a:chOff x="1151" y="1730"/>
            <a:chExt cx="5089" cy="26"/>
          </a:xfrm>
        </p:grpSpPr>
        <p:sp>
          <p:nvSpPr>
            <p:cNvPr id="449584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9585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9586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49581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49582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49583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49560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1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2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3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4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5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6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7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8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69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0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1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2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3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4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5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6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7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8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79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9580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49542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49543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49544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49545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49546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49547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49548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49549" name="AutoShape 40"/>
          <p:cNvSpPr>
            <a:spLocks noChangeArrowheads="1"/>
          </p:cNvSpPr>
          <p:nvPr/>
        </p:nvSpPr>
        <p:spPr bwMode="auto">
          <a:xfrm>
            <a:off x="2244725" y="38100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9550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9551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9552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9553" name="Text Box 44"/>
          <p:cNvSpPr txBox="1">
            <a:spLocks noChangeArrowheads="1"/>
          </p:cNvSpPr>
          <p:nvPr/>
        </p:nvSpPr>
        <p:spPr bwMode="auto">
          <a:xfrm>
            <a:off x="2674938" y="368776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4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449554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9555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49556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9557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04950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高關聯</a:t>
            </a:r>
          </a:p>
        </p:txBody>
      </p:sp>
      <p:sp>
        <p:nvSpPr>
          <p:cNvPr id="2113585" name="Text Box 49"/>
          <p:cNvSpPr txBox="1">
            <a:spLocks noChangeArrowheads="1"/>
          </p:cNvSpPr>
          <p:nvPr/>
        </p:nvSpPr>
        <p:spPr bwMode="auto">
          <a:xfrm>
            <a:off x="5908675" y="3302000"/>
            <a:ext cx="2954338" cy="1279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製樣知識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業務行銷技巧知識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機台操作知識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品質管控知識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C3B84B5-56CB-4CD5-B3E0-F7EF229A012F}" type="slidenum">
              <a:rPr lang="en-US" altLang="zh-TW" smtClean="0">
                <a:latin typeface="Arial" charset="0"/>
                <a:ea typeface="新細明體" charset="-120"/>
              </a:rPr>
              <a:pPr/>
              <a:t>17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0563" name="Rectangle 2"/>
          <p:cNvSpPr>
            <a:spLocks noChangeArrowheads="1"/>
          </p:cNvSpPr>
          <p:nvPr/>
        </p:nvSpPr>
        <p:spPr bwMode="auto">
          <a:xfrm>
            <a:off x="385763" y="3683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5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1069975"/>
            <a:ext cx="7464425" cy="41275"/>
            <a:chOff x="1151" y="1730"/>
            <a:chExt cx="5089" cy="26"/>
          </a:xfrm>
        </p:grpSpPr>
        <p:sp>
          <p:nvSpPr>
            <p:cNvPr id="45060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060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061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50605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50606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50607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50584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85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86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87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88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89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0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1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2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3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4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5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6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7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8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599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0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1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2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3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0604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50566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50567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50568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50569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50570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50571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50572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50573" name="AutoShape 40"/>
          <p:cNvSpPr>
            <a:spLocks noChangeArrowheads="1"/>
          </p:cNvSpPr>
          <p:nvPr/>
        </p:nvSpPr>
        <p:spPr bwMode="auto">
          <a:xfrm>
            <a:off x="1617663" y="2368550"/>
            <a:ext cx="1227137" cy="149225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0574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0575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0576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0577" name="Text Box 44"/>
          <p:cNvSpPr txBox="1">
            <a:spLocks noChangeArrowheads="1"/>
          </p:cNvSpPr>
          <p:nvPr/>
        </p:nvSpPr>
        <p:spPr bwMode="auto">
          <a:xfrm>
            <a:off x="197008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5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450578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0579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0580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0581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低關聯</a:t>
            </a:r>
          </a:p>
        </p:txBody>
      </p:sp>
      <p:sp>
        <p:nvSpPr>
          <p:cNvPr id="2115633" name="Text Box 49"/>
          <p:cNvSpPr txBox="1">
            <a:spLocks noChangeArrowheads="1"/>
          </p:cNvSpPr>
          <p:nvPr/>
        </p:nvSpPr>
        <p:spPr bwMode="auto">
          <a:xfrm>
            <a:off x="5867400" y="3789363"/>
            <a:ext cx="2954338" cy="3794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無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711348-EACF-450E-8D23-C472C771765E}" type="slidenum">
              <a:rPr lang="en-US" altLang="zh-TW" smtClean="0">
                <a:latin typeface="Arial" charset="0"/>
                <a:ea typeface="新細明體" charset="-120"/>
              </a:rPr>
              <a:pPr/>
              <a:t>18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1587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6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45163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163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163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51629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51630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51631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51608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09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0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1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2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3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4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5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6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7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8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19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0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1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2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3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4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5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6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7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1628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51590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51591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51592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51593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51594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51595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51596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51597" name="AutoShape 40"/>
          <p:cNvSpPr>
            <a:spLocks noChangeArrowheads="1"/>
          </p:cNvSpPr>
          <p:nvPr/>
        </p:nvSpPr>
        <p:spPr bwMode="auto">
          <a:xfrm>
            <a:off x="1266825" y="2681288"/>
            <a:ext cx="1309688" cy="1509712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1598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1599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1600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1601" name="Text Box 44"/>
          <p:cNvSpPr txBox="1">
            <a:spLocks noChangeArrowheads="1"/>
          </p:cNvSpPr>
          <p:nvPr/>
        </p:nvSpPr>
        <p:spPr bwMode="auto">
          <a:xfrm>
            <a:off x="1687513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6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451602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1603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1604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1605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低關聯</a:t>
            </a:r>
          </a:p>
        </p:txBody>
      </p:sp>
      <p:sp>
        <p:nvSpPr>
          <p:cNvPr id="2117681" name="Text Box 49"/>
          <p:cNvSpPr txBox="1">
            <a:spLocks noChangeArrowheads="1"/>
          </p:cNvSpPr>
          <p:nvPr/>
        </p:nvSpPr>
        <p:spPr bwMode="auto">
          <a:xfrm>
            <a:off x="5867400" y="3789363"/>
            <a:ext cx="2954338" cy="3794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無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E4FB8E-77EE-4398-AF23-626E1EBEE0F5}" type="slidenum">
              <a:rPr lang="en-US" altLang="zh-TW" smtClean="0">
                <a:latin typeface="Arial" charset="0"/>
                <a:ea typeface="新細明體" charset="-120"/>
              </a:rPr>
              <a:pPr/>
              <a:t>19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2611" name="Rectangle 2"/>
          <p:cNvSpPr>
            <a:spLocks noChangeArrowheads="1"/>
          </p:cNvSpPr>
          <p:nvPr/>
        </p:nvSpPr>
        <p:spPr bwMode="auto">
          <a:xfrm>
            <a:off x="431800" y="2794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7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981075"/>
            <a:ext cx="7464425" cy="41275"/>
            <a:chOff x="1151" y="1730"/>
            <a:chExt cx="5089" cy="26"/>
          </a:xfrm>
        </p:grpSpPr>
        <p:sp>
          <p:nvSpPr>
            <p:cNvPr id="45265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265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265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52653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52654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52655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52632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3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4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5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6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7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8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39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0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1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2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3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4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5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6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7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8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49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50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51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2652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52614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52615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52616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52617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52618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52619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52620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52621" name="AutoShape 40"/>
          <p:cNvSpPr>
            <a:spLocks noChangeArrowheads="1"/>
          </p:cNvSpPr>
          <p:nvPr/>
        </p:nvSpPr>
        <p:spPr bwMode="auto">
          <a:xfrm>
            <a:off x="1617663" y="3505200"/>
            <a:ext cx="1266825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2622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2623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2624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2625" name="Text Box 44"/>
          <p:cNvSpPr txBox="1">
            <a:spLocks noChangeArrowheads="1"/>
          </p:cNvSpPr>
          <p:nvPr/>
        </p:nvSpPr>
        <p:spPr bwMode="auto">
          <a:xfrm>
            <a:off x="2039938" y="3429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7</a:t>
            </a:r>
          </a:p>
        </p:txBody>
      </p:sp>
      <p:sp>
        <p:nvSpPr>
          <p:cNvPr id="452626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2627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2628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2629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647825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低關聯</a:t>
            </a:r>
          </a:p>
        </p:txBody>
      </p:sp>
      <p:sp>
        <p:nvSpPr>
          <p:cNvPr id="2119729" name="Text Box 49"/>
          <p:cNvSpPr txBox="1">
            <a:spLocks noChangeArrowheads="1"/>
          </p:cNvSpPr>
          <p:nvPr/>
        </p:nvSpPr>
        <p:spPr bwMode="auto">
          <a:xfrm>
            <a:off x="5867400" y="3789363"/>
            <a:ext cx="2954338" cy="3794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無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簡報大綱</a:t>
            </a:r>
          </a:p>
        </p:txBody>
      </p:sp>
      <p:sp>
        <p:nvSpPr>
          <p:cNvPr id="2091011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484313"/>
            <a:ext cx="6769100" cy="53736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b="1" smtClean="0">
                <a:solidFill>
                  <a:srgbClr val="FFFF00"/>
                </a:solidFill>
                <a:latin typeface="新細明體" pitchFamily="18" charset="-120"/>
              </a:rPr>
              <a:t>T </a:t>
            </a:r>
            <a:r>
              <a:rPr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公司</a:t>
            </a:r>
            <a:r>
              <a:rPr lang="en-US" altLang="zh-TW" sz="2800" b="1" smtClean="0">
                <a:solidFill>
                  <a:srgbClr val="FFFF00"/>
                </a:solidFill>
                <a:latin typeface="新細明體" pitchFamily="18" charset="-120"/>
              </a:rPr>
              <a:t>KM</a:t>
            </a:r>
            <a:r>
              <a:rPr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導入策略之發展架構</a:t>
            </a:r>
          </a:p>
          <a:p>
            <a:pPr eaLnBrk="1" hangingPunct="1">
              <a:defRPr/>
            </a:pPr>
            <a:r>
              <a:rPr lang="en-US" altLang="zh-TW" sz="2800" b="1" smtClean="0">
                <a:solidFill>
                  <a:srgbClr val="FFFF00"/>
                </a:solidFill>
                <a:latin typeface="新細明體" pitchFamily="18" charset="-120"/>
              </a:rPr>
              <a:t>T </a:t>
            </a:r>
            <a:r>
              <a:rPr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公司</a:t>
            </a:r>
            <a:r>
              <a:rPr kumimoji="0" lang="zh-TW" altLang="en-AU" sz="2800" b="1" smtClean="0">
                <a:solidFill>
                  <a:srgbClr val="FFFF00"/>
                </a:solidFill>
                <a:latin typeface="新細明體" pitchFamily="18" charset="-120"/>
              </a:rPr>
              <a:t>簡介</a:t>
            </a:r>
            <a:endParaRPr lang="zh-TW" altLang="en-US" sz="2800" b="1" smtClean="0">
              <a:solidFill>
                <a:srgbClr val="FFFF00"/>
              </a:solidFill>
              <a:latin typeface="新細明體" pitchFamily="18" charset="-120"/>
            </a:endParaRP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</a:rPr>
              <a:t>企業環境</a:t>
            </a:r>
            <a:r>
              <a:rPr kumimoji="0" lang="en-US" altLang="zh-TW" sz="2800" b="1" smtClean="0">
                <a:solidFill>
                  <a:srgbClr val="FFFF00"/>
                </a:solidFill>
              </a:rPr>
              <a:t>SWOT</a:t>
            </a:r>
            <a:r>
              <a:rPr kumimoji="0" lang="zh-TW" altLang="en-US" sz="2800" b="1" smtClean="0">
                <a:solidFill>
                  <a:srgbClr val="FFFF00"/>
                </a:solidFill>
              </a:rPr>
              <a:t>分析</a:t>
            </a:r>
            <a:endParaRPr kumimoji="0" lang="zh-TW" altLang="en-AU" sz="2800" b="1" smtClean="0">
              <a:solidFill>
                <a:srgbClr val="FFFF00"/>
              </a:solidFill>
              <a:latin typeface="新細明體" pitchFamily="18" charset="-120"/>
            </a:endParaRP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關鍵成功因素與</a:t>
            </a:r>
            <a:r>
              <a:rPr kumimoji="0" lang="zh-TW" altLang="en-US" sz="2800" b="1" smtClean="0">
                <a:solidFill>
                  <a:srgbClr val="FFFF00"/>
                </a:solidFill>
              </a:rPr>
              <a:t>關鍵知識項目</a:t>
            </a:r>
            <a:endParaRPr kumimoji="0" lang="zh-TW" altLang="en-US" sz="2800" b="1" smtClean="0">
              <a:solidFill>
                <a:srgbClr val="FFFF00"/>
              </a:solidFill>
              <a:latin typeface="新細明體" pitchFamily="18" charset="-120"/>
            </a:endParaRP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知識盤點列表與</a:t>
            </a:r>
            <a:r>
              <a:rPr kumimoji="0" lang="zh-TW" altLang="en-AU" sz="2800" b="1" smtClean="0">
                <a:solidFill>
                  <a:srgbClr val="FFFF00"/>
                </a:solidFill>
                <a:latin typeface="新細明體" pitchFamily="18" charset="-120"/>
              </a:rPr>
              <a:t>屬性分析</a:t>
            </a:r>
          </a:p>
          <a:p>
            <a:pPr eaLnBrk="1" hangingPunct="1">
              <a:defRPr/>
            </a:pPr>
            <a:r>
              <a:rPr kumimoji="0" lang="zh-TW" altLang="en-AU" sz="2800" b="1" smtClean="0">
                <a:solidFill>
                  <a:srgbClr val="FFFF00"/>
                </a:solidFill>
                <a:latin typeface="新細明體" pitchFamily="18" charset="-120"/>
              </a:rPr>
              <a:t>知識策略性重要程度分析與</a:t>
            </a:r>
            <a:r>
              <a:rPr kumimoji="0" lang="en-AU" altLang="zh-TW" sz="2800" b="1" smtClean="0">
                <a:solidFill>
                  <a:srgbClr val="FFFF00"/>
                </a:solidFill>
                <a:latin typeface="新細明體" pitchFamily="18" charset="-120"/>
              </a:rPr>
              <a:t>KM</a:t>
            </a:r>
            <a:r>
              <a:rPr kumimoji="0" lang="zh-TW" altLang="en-AU" sz="2800" b="1" smtClean="0">
                <a:solidFill>
                  <a:srgbClr val="FFFF00"/>
                </a:solidFill>
                <a:latin typeface="新細明體" pitchFamily="18" charset="-120"/>
              </a:rPr>
              <a:t>策略</a:t>
            </a: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</a:rPr>
              <a:t>關鍵知識項目之特性分析</a:t>
            </a:r>
            <a:endParaRPr kumimoji="0" lang="zh-TW" altLang="en-US" sz="2800" b="1" smtClean="0">
              <a:solidFill>
                <a:srgbClr val="FFFF00"/>
              </a:solidFill>
              <a:latin typeface="新細明體" pitchFamily="18" charset="-120"/>
            </a:endParaRP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關鍵知識缺口分析</a:t>
            </a:r>
          </a:p>
          <a:p>
            <a:pPr eaLnBrk="1" hangingPunct="1">
              <a:defRPr/>
            </a:pPr>
            <a:r>
              <a:rPr kumimoji="0" lang="en-US" altLang="zh-TW" sz="2800" b="1" smtClean="0">
                <a:solidFill>
                  <a:srgbClr val="FFFF00"/>
                </a:solidFill>
              </a:rPr>
              <a:t>KM</a:t>
            </a:r>
            <a:r>
              <a:rPr kumimoji="0" lang="zh-TW" altLang="en-US" sz="2800" b="1" smtClean="0">
                <a:solidFill>
                  <a:srgbClr val="FFFF00"/>
                </a:solidFill>
              </a:rPr>
              <a:t>行動方案</a:t>
            </a:r>
            <a:endParaRPr kumimoji="0" lang="zh-TW" altLang="en-US" sz="2800" b="1" smtClean="0">
              <a:solidFill>
                <a:srgbClr val="FFFF00"/>
              </a:solidFill>
              <a:latin typeface="新細明體" pitchFamily="18" charset="-120"/>
            </a:endParaRPr>
          </a:p>
          <a:p>
            <a:pPr eaLnBrk="1" hangingPunct="1">
              <a:defRPr/>
            </a:pPr>
            <a:r>
              <a:rPr kumimoji="0" lang="zh-TW" altLang="en-US" sz="2800" b="1" smtClean="0">
                <a:solidFill>
                  <a:srgbClr val="FFFF00"/>
                </a:solidFill>
                <a:latin typeface="新細明體" pitchFamily="18" charset="-120"/>
              </a:rPr>
              <a:t>結論與建議</a:t>
            </a:r>
          </a:p>
        </p:txBody>
      </p:sp>
      <p:sp>
        <p:nvSpPr>
          <p:cNvPr id="43622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615351-991A-4C17-8CE9-C238142EDAB5}" type="slidenum">
              <a:rPr lang="en-US" altLang="zh-TW" smtClean="0">
                <a:latin typeface="Arial" charset="0"/>
                <a:ea typeface="新細明體" charset="-120"/>
              </a:rPr>
              <a:pPr/>
              <a:t>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385E690-8EF3-45AC-B27F-A32707CFBD56}" type="slidenum">
              <a:rPr lang="en-US" altLang="zh-TW" smtClean="0">
                <a:latin typeface="Arial" charset="0"/>
                <a:ea typeface="新細明體" charset="-120"/>
              </a:rPr>
              <a:pPr/>
              <a:t>20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3635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8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45368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368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5368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45367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5367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5367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5365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5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5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5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6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367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53638" name="Text Box 33"/>
          <p:cNvSpPr txBox="1">
            <a:spLocks noChangeArrowheads="1"/>
          </p:cNvSpPr>
          <p:nvPr/>
        </p:nvSpPr>
        <p:spPr bwMode="auto">
          <a:xfrm>
            <a:off x="574675" y="3760788"/>
            <a:ext cx="39687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處理問題</a:t>
            </a:r>
          </a:p>
        </p:txBody>
      </p:sp>
      <p:sp>
        <p:nvSpPr>
          <p:cNvPr id="45363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未將發生                 正已發生</a:t>
            </a:r>
          </a:p>
        </p:txBody>
      </p:sp>
      <p:sp>
        <p:nvSpPr>
          <p:cNvPr id="45364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低關連                         高關連</a:t>
            </a:r>
          </a:p>
        </p:txBody>
      </p:sp>
      <p:sp>
        <p:nvSpPr>
          <p:cNvPr id="45364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策略層次</a:t>
            </a:r>
          </a:p>
        </p:txBody>
      </p:sp>
      <p:sp>
        <p:nvSpPr>
          <p:cNvPr id="45364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charset="-120"/>
              </a:rPr>
              <a:t>作業層次</a:t>
            </a:r>
          </a:p>
        </p:txBody>
      </p:sp>
      <p:sp>
        <p:nvSpPr>
          <p:cNvPr id="453643" name="Text Box 38"/>
          <p:cNvSpPr txBox="1">
            <a:spLocks noChangeArrowheads="1"/>
          </p:cNvSpPr>
          <p:nvPr/>
        </p:nvSpPr>
        <p:spPr bwMode="auto">
          <a:xfrm>
            <a:off x="3813175" y="4889500"/>
            <a:ext cx="89535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組織層次</a:t>
            </a:r>
          </a:p>
        </p:txBody>
      </p:sp>
      <p:sp>
        <p:nvSpPr>
          <p:cNvPr id="453644" name="Text Box 39"/>
          <p:cNvSpPr txBox="1">
            <a:spLocks noChangeArrowheads="1"/>
          </p:cNvSpPr>
          <p:nvPr/>
        </p:nvSpPr>
        <p:spPr bwMode="auto">
          <a:xfrm>
            <a:off x="1722438" y="5610225"/>
            <a:ext cx="1016000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與</a:t>
            </a:r>
            <a:r>
              <a:rPr lang="en-US" altLang="zh-TW" sz="1400">
                <a:solidFill>
                  <a:schemeClr val="bg2"/>
                </a:solidFill>
                <a:latin typeface="新細明體" charset="-120"/>
              </a:rPr>
              <a:t>CSF</a:t>
            </a:r>
            <a:r>
              <a:rPr lang="zh-TW" altLang="en-US" sz="1400">
                <a:solidFill>
                  <a:schemeClr val="bg2"/>
                </a:solidFill>
                <a:latin typeface="新細明體" charset="-120"/>
              </a:rPr>
              <a:t>關係</a:t>
            </a:r>
          </a:p>
        </p:txBody>
      </p:sp>
      <p:sp>
        <p:nvSpPr>
          <p:cNvPr id="453645" name="AutoShape 40"/>
          <p:cNvSpPr>
            <a:spLocks noChangeArrowheads="1"/>
          </p:cNvSpPr>
          <p:nvPr/>
        </p:nvSpPr>
        <p:spPr bwMode="auto">
          <a:xfrm>
            <a:off x="1266825" y="3810000"/>
            <a:ext cx="1309688" cy="144780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364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364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364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3649" name="Text Box 44"/>
          <p:cNvSpPr txBox="1">
            <a:spLocks noChangeArrowheads="1"/>
          </p:cNvSpPr>
          <p:nvPr/>
        </p:nvSpPr>
        <p:spPr bwMode="auto">
          <a:xfrm>
            <a:off x="1760538" y="37338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8</a:t>
            </a:r>
          </a:p>
        </p:txBody>
      </p:sp>
      <p:sp>
        <p:nvSpPr>
          <p:cNvPr id="45365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365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45365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365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576388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rgbClr val="FFFF00"/>
                </a:solidFill>
              </a:rPr>
              <a:t> </a:t>
            </a:r>
            <a:r>
              <a:rPr kumimoji="0" lang="zh-TW" altLang="en-US" sz="1400">
                <a:solidFill>
                  <a:srgbClr val="FFFF00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rgbClr val="FFFF00"/>
                </a:solidFill>
              </a:rPr>
              <a:t> 與</a:t>
            </a:r>
            <a:r>
              <a:rPr kumimoji="0" lang="en-US" altLang="zh-TW" sz="1400">
                <a:solidFill>
                  <a:srgbClr val="FFFF00"/>
                </a:solidFill>
              </a:rPr>
              <a:t>CSF</a:t>
            </a:r>
            <a:r>
              <a:rPr kumimoji="0" lang="zh-TW" altLang="en-US" sz="1400">
                <a:solidFill>
                  <a:srgbClr val="FFFF00"/>
                </a:solidFill>
              </a:rPr>
              <a:t>低關聯</a:t>
            </a:r>
          </a:p>
        </p:txBody>
      </p:sp>
      <p:sp>
        <p:nvSpPr>
          <p:cNvPr id="2121777" name="Text Box 49"/>
          <p:cNvSpPr txBox="1">
            <a:spLocks noChangeArrowheads="1"/>
          </p:cNvSpPr>
          <p:nvPr/>
        </p:nvSpPr>
        <p:spPr bwMode="auto">
          <a:xfrm>
            <a:off x="5795963" y="3716338"/>
            <a:ext cx="2954337" cy="3794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設備維護知識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00"/>
                </a:solidFill>
              </a:rPr>
              <a:t>KM</a:t>
            </a:r>
            <a:r>
              <a:rPr lang="zh-TW" altLang="en-US" smtClean="0">
                <a:solidFill>
                  <a:srgbClr val="FFFF00"/>
                </a:solidFill>
              </a:rPr>
              <a:t>策略矩陣</a:t>
            </a:r>
          </a:p>
        </p:txBody>
      </p:sp>
      <p:sp>
        <p:nvSpPr>
          <p:cNvPr id="45465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360A49-A072-4444-A4EF-17FA73B28617}" type="slidenum">
              <a:rPr lang="en-US" altLang="zh-TW" smtClean="0">
                <a:latin typeface="Arial" charset="0"/>
                <a:ea typeface="新細明體" charset="-120"/>
              </a:rPr>
              <a:pPr/>
              <a:t>21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4660" name="Line 3"/>
          <p:cNvSpPr>
            <a:spLocks noChangeShapeType="1"/>
          </p:cNvSpPr>
          <p:nvPr/>
        </p:nvSpPr>
        <p:spPr bwMode="auto">
          <a:xfrm>
            <a:off x="395288" y="6453188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4661" name="Line 4"/>
          <p:cNvSpPr>
            <a:spLocks noChangeShapeType="1"/>
          </p:cNvSpPr>
          <p:nvPr/>
        </p:nvSpPr>
        <p:spPr bwMode="auto">
          <a:xfrm flipV="1">
            <a:off x="395288" y="1844675"/>
            <a:ext cx="0" cy="460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4662" name="Text Box 5"/>
          <p:cNvSpPr txBox="1">
            <a:spLocks noChangeArrowheads="1"/>
          </p:cNvSpPr>
          <p:nvPr/>
        </p:nvSpPr>
        <p:spPr bwMode="auto">
          <a:xfrm>
            <a:off x="3640138" y="6427788"/>
            <a:ext cx="218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Current Impact</a:t>
            </a:r>
          </a:p>
        </p:txBody>
      </p:sp>
      <p:sp>
        <p:nvSpPr>
          <p:cNvPr id="454663" name="Text Box 6"/>
          <p:cNvSpPr txBox="1">
            <a:spLocks noChangeArrowheads="1"/>
          </p:cNvSpPr>
          <p:nvPr/>
        </p:nvSpPr>
        <p:spPr bwMode="auto">
          <a:xfrm rot="10800000">
            <a:off x="-80963" y="2687638"/>
            <a:ext cx="549276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Future Impact</a:t>
            </a:r>
          </a:p>
        </p:txBody>
      </p:sp>
      <p:sp>
        <p:nvSpPr>
          <p:cNvPr id="454664" name="Line 7"/>
          <p:cNvSpPr>
            <a:spLocks noChangeShapeType="1"/>
          </p:cNvSpPr>
          <p:nvPr/>
        </p:nvSpPr>
        <p:spPr bwMode="auto">
          <a:xfrm>
            <a:off x="395288" y="4292600"/>
            <a:ext cx="8424862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4665" name="Line 8"/>
          <p:cNvSpPr>
            <a:spLocks noChangeShapeType="1"/>
          </p:cNvSpPr>
          <p:nvPr/>
        </p:nvSpPr>
        <p:spPr bwMode="auto">
          <a:xfrm>
            <a:off x="4716463" y="1628775"/>
            <a:ext cx="0" cy="4824413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4666" name="Rectangle 9"/>
          <p:cNvSpPr>
            <a:spLocks noChangeArrowheads="1"/>
          </p:cNvSpPr>
          <p:nvPr/>
        </p:nvSpPr>
        <p:spPr bwMode="auto">
          <a:xfrm>
            <a:off x="1331913" y="14065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GB" b="1">
                <a:latin typeface="Garamond" pitchFamily="18" charset="0"/>
              </a:rPr>
              <a:t>具發展潛力（</a:t>
            </a:r>
            <a:r>
              <a:rPr kumimoji="0" lang="en-GB" altLang="zh-TW" b="1">
                <a:latin typeface="Garamond" pitchFamily="18" charset="0"/>
              </a:rPr>
              <a:t>Promising</a:t>
            </a:r>
            <a:r>
              <a:rPr kumimoji="0" lang="zh-TW" altLang="en-GB" b="1">
                <a:latin typeface="Garamond" pitchFamily="18" charset="0"/>
              </a:rPr>
              <a:t>）</a:t>
            </a:r>
          </a:p>
        </p:txBody>
      </p:sp>
      <p:sp>
        <p:nvSpPr>
          <p:cNvPr id="454667" name="Rectangle 10"/>
          <p:cNvSpPr>
            <a:spLocks noChangeArrowheads="1"/>
          </p:cNvSpPr>
          <p:nvPr/>
        </p:nvSpPr>
        <p:spPr bwMode="auto">
          <a:xfrm>
            <a:off x="6519863" y="1350963"/>
            <a:ext cx="1289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GB" b="1">
                <a:latin typeface="Garamond" pitchFamily="18" charset="0"/>
              </a:rPr>
              <a:t>關鍵  </a:t>
            </a:r>
            <a:r>
              <a:rPr kumimoji="0" lang="en-GB" altLang="zh-TW" b="1">
                <a:latin typeface="Garamond" pitchFamily="18" charset="0"/>
              </a:rPr>
              <a:t>(Key)</a:t>
            </a:r>
          </a:p>
          <a:p>
            <a:endParaRPr kumimoji="0" lang="en-US" altLang="zh-TW" b="1">
              <a:latin typeface="Garamond" pitchFamily="18" charset="0"/>
            </a:endParaRPr>
          </a:p>
        </p:txBody>
      </p:sp>
      <p:sp>
        <p:nvSpPr>
          <p:cNvPr id="2123787" name="Text Box 11"/>
          <p:cNvSpPr txBox="1">
            <a:spLocks noChangeArrowheads="1"/>
          </p:cNvSpPr>
          <p:nvPr/>
        </p:nvSpPr>
        <p:spPr bwMode="auto">
          <a:xfrm>
            <a:off x="1331913" y="1862138"/>
            <a:ext cx="2954337" cy="1279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  <a:ea typeface="新細明體" pitchFamily="18" charset="-120"/>
              </a:rPr>
              <a:t> </a:t>
            </a: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策略規劃知識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 績效管理知識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</a:rPr>
              <a:t> 專案管理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市場與客戶需求知識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23788" name="Text Box 12"/>
          <p:cNvSpPr txBox="1">
            <a:spLocks noChangeArrowheads="1"/>
          </p:cNvSpPr>
          <p:nvPr/>
        </p:nvSpPr>
        <p:spPr bwMode="auto">
          <a:xfrm>
            <a:off x="1331913" y="3357563"/>
            <a:ext cx="2954337" cy="67945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產品分析設計知識</a:t>
            </a:r>
            <a:endParaRPr kumimoji="0" lang="zh-TW" altLang="en-US">
              <a:solidFill>
                <a:schemeClr val="bg2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ROHS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文件管理知識</a:t>
            </a:r>
            <a:endParaRPr kumimoji="0" lang="zh-TW" altLang="en-US" sz="1600" b="1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23789" name="Text Box 13"/>
          <p:cNvSpPr txBox="1">
            <a:spLocks noChangeArrowheads="1"/>
          </p:cNvSpPr>
          <p:nvPr/>
        </p:nvSpPr>
        <p:spPr bwMode="auto">
          <a:xfrm>
            <a:off x="5646738" y="1773238"/>
            <a:ext cx="2954337" cy="21796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產銷流程知識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CRM</a:t>
            </a: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製造成本知識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原材採購管理知識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委外加工管理知識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生產管理知識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庫存管控知識</a:t>
            </a:r>
            <a:endParaRPr kumimoji="0" lang="zh-TW" altLang="en-US" sz="1600" b="1">
              <a:solidFill>
                <a:schemeClr val="bg2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454671" name="Text Box 14"/>
          <p:cNvSpPr txBox="1">
            <a:spLocks noChangeArrowheads="1"/>
          </p:cNvSpPr>
          <p:nvPr/>
        </p:nvSpPr>
        <p:spPr bwMode="auto">
          <a:xfrm>
            <a:off x="6108700" y="6583363"/>
            <a:ext cx="303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200">
                <a:latin typeface="Garamond" pitchFamily="18" charset="0"/>
              </a:rPr>
              <a:t>(</a:t>
            </a:r>
            <a:r>
              <a:rPr lang="zh-TW" altLang="en-US" sz="1200">
                <a:latin typeface="Garamond" pitchFamily="18" charset="0"/>
              </a:rPr>
              <a:t>架構來自</a:t>
            </a:r>
            <a:r>
              <a:rPr lang="en-US" altLang="zh-TW" sz="1200">
                <a:latin typeface="Garamond" pitchFamily="18" charset="0"/>
              </a:rPr>
              <a:t>Knowledge Management Case Book)</a:t>
            </a:r>
          </a:p>
        </p:txBody>
      </p:sp>
      <p:sp>
        <p:nvSpPr>
          <p:cNvPr id="2123791" name="Text Box 15"/>
          <p:cNvSpPr txBox="1">
            <a:spLocks noChangeArrowheads="1"/>
          </p:cNvSpPr>
          <p:nvPr/>
        </p:nvSpPr>
        <p:spPr bwMode="auto">
          <a:xfrm>
            <a:off x="482600" y="2420938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KD 1</a:t>
            </a:r>
          </a:p>
        </p:txBody>
      </p:sp>
      <p:sp>
        <p:nvSpPr>
          <p:cNvPr id="2123792" name="Text Box 16"/>
          <p:cNvSpPr txBox="1">
            <a:spLocks noChangeArrowheads="1"/>
          </p:cNvSpPr>
          <p:nvPr/>
        </p:nvSpPr>
        <p:spPr bwMode="auto">
          <a:xfrm>
            <a:off x="482600" y="3500438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KD 2</a:t>
            </a:r>
          </a:p>
        </p:txBody>
      </p:sp>
      <p:sp>
        <p:nvSpPr>
          <p:cNvPr id="2123793" name="Text Box 17"/>
          <p:cNvSpPr txBox="1">
            <a:spLocks noChangeArrowheads="1"/>
          </p:cNvSpPr>
          <p:nvPr/>
        </p:nvSpPr>
        <p:spPr bwMode="auto">
          <a:xfrm>
            <a:off x="4875213" y="270827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KD 3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787900" y="4367213"/>
            <a:ext cx="3802063" cy="1870075"/>
            <a:chOff x="304" y="2751"/>
            <a:chExt cx="2395" cy="1178"/>
          </a:xfrm>
        </p:grpSpPr>
        <p:sp>
          <p:nvSpPr>
            <p:cNvPr id="454680" name="Rectangle 19"/>
            <p:cNvSpPr>
              <a:spLocks noChangeArrowheads="1"/>
            </p:cNvSpPr>
            <p:nvPr/>
          </p:nvSpPr>
          <p:spPr bwMode="auto">
            <a:xfrm>
              <a:off x="1293" y="2751"/>
              <a:ext cx="91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GB" b="1">
                  <a:latin typeface="Garamond" pitchFamily="18" charset="0"/>
                </a:rPr>
                <a:t>基本  </a:t>
              </a:r>
              <a:r>
                <a:rPr kumimoji="0" lang="en-GB" altLang="zh-TW" b="1">
                  <a:latin typeface="Garamond" pitchFamily="18" charset="0"/>
                </a:rPr>
                <a:t>(Basic)</a:t>
              </a:r>
            </a:p>
            <a:p>
              <a:endParaRPr kumimoji="0" lang="en-US" altLang="zh-TW" b="1">
                <a:latin typeface="Garamond" pitchFamily="18" charset="0"/>
              </a:endParaRPr>
            </a:p>
          </p:txBody>
        </p:sp>
        <p:sp>
          <p:nvSpPr>
            <p:cNvPr id="2123796" name="Text Box 20"/>
            <p:cNvSpPr txBox="1">
              <a:spLocks noChangeArrowheads="1"/>
            </p:cNvSpPr>
            <p:nvPr/>
          </p:nvSpPr>
          <p:spPr bwMode="auto">
            <a:xfrm>
              <a:off x="838" y="3123"/>
              <a:ext cx="1861" cy="80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Aft>
                  <a:spcPts val="200"/>
                </a:spcAft>
                <a:buClr>
                  <a:srgbClr val="FB1807"/>
                </a:buClr>
                <a:buSzPct val="120000"/>
                <a:buFont typeface="Wingdings" pitchFamily="2" charset="2"/>
                <a:buChar char="§"/>
                <a:defRPr/>
              </a:pPr>
              <a:r>
                <a:rPr kumimoji="0" lang="zh-TW" altLang="en-US">
                  <a:solidFill>
                    <a:schemeClr val="bg2"/>
                  </a:solidFill>
                  <a:latin typeface="Garamond" pitchFamily="18" charset="0"/>
                  <a:ea typeface="新細明體" pitchFamily="18" charset="-120"/>
                </a:rPr>
                <a:t>製樣知識</a:t>
              </a:r>
            </a:p>
            <a:p>
              <a:pPr>
                <a:spcAft>
                  <a:spcPts val="200"/>
                </a:spcAft>
                <a:buClr>
                  <a:srgbClr val="FB1807"/>
                </a:buClr>
                <a:buSzPct val="120000"/>
                <a:buFont typeface="Wingdings" pitchFamily="2" charset="2"/>
                <a:buChar char="§"/>
                <a:defRPr/>
              </a:pPr>
              <a:r>
                <a:rPr kumimoji="0" lang="zh-TW" altLang="en-US">
                  <a:solidFill>
                    <a:schemeClr val="bg2"/>
                  </a:solidFill>
                  <a:latin typeface="Garamond" pitchFamily="18" charset="0"/>
                  <a:ea typeface="新細明體" pitchFamily="18" charset="-120"/>
                </a:rPr>
                <a:t>業務行銷技巧知識</a:t>
              </a:r>
            </a:p>
            <a:p>
              <a:pPr>
                <a:spcAft>
                  <a:spcPts val="200"/>
                </a:spcAft>
                <a:buClr>
                  <a:srgbClr val="FB1807"/>
                </a:buClr>
                <a:buSzPct val="120000"/>
                <a:buFont typeface="Wingdings" pitchFamily="2" charset="2"/>
                <a:buChar char="§"/>
                <a:defRPr/>
              </a:pPr>
              <a:r>
                <a:rPr kumimoji="0" lang="zh-TW" altLang="en-US">
                  <a:solidFill>
                    <a:schemeClr val="bg2"/>
                  </a:solidFill>
                  <a:latin typeface="Garamond" pitchFamily="18" charset="0"/>
                  <a:ea typeface="新細明體" pitchFamily="18" charset="-120"/>
                </a:rPr>
                <a:t>機台操作知識</a:t>
              </a:r>
            </a:p>
            <a:p>
              <a:pPr>
                <a:spcAft>
                  <a:spcPts val="200"/>
                </a:spcAft>
                <a:buClr>
                  <a:srgbClr val="FB1807"/>
                </a:buClr>
                <a:buSzPct val="120000"/>
                <a:buFont typeface="Wingdings" pitchFamily="2" charset="2"/>
                <a:buChar char="§"/>
                <a:defRPr/>
              </a:pPr>
              <a:r>
                <a:rPr kumimoji="0" lang="zh-TW" altLang="en-US">
                  <a:solidFill>
                    <a:schemeClr val="bg2"/>
                  </a:solidFill>
                  <a:latin typeface="Garamond" pitchFamily="18" charset="0"/>
                  <a:ea typeface="新細明體" pitchFamily="18" charset="-120"/>
                </a:rPr>
                <a:t>品質管控知識</a:t>
              </a:r>
            </a:p>
          </p:txBody>
        </p:sp>
        <p:sp>
          <p:nvSpPr>
            <p:cNvPr id="2123797" name="Text Box 21"/>
            <p:cNvSpPr txBox="1">
              <a:spLocks noChangeArrowheads="1"/>
            </p:cNvSpPr>
            <p:nvPr/>
          </p:nvSpPr>
          <p:spPr bwMode="auto">
            <a:xfrm>
              <a:off x="304" y="3381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ea typeface="新細明體" pitchFamily="18" charset="-120"/>
                </a:rPr>
                <a:t>KD 4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84188" y="4446588"/>
            <a:ext cx="3800475" cy="1365250"/>
            <a:chOff x="-2291" y="2801"/>
            <a:chExt cx="2394" cy="860"/>
          </a:xfrm>
        </p:grpSpPr>
        <p:sp>
          <p:nvSpPr>
            <p:cNvPr id="454677" name="Rectangle 23"/>
            <p:cNvSpPr>
              <a:spLocks noChangeArrowheads="1"/>
            </p:cNvSpPr>
            <p:nvPr/>
          </p:nvSpPr>
          <p:spPr bwMode="auto">
            <a:xfrm>
              <a:off x="-1577" y="2801"/>
              <a:ext cx="14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GB" b="1">
                  <a:latin typeface="Garamond" pitchFamily="18" charset="0"/>
                </a:rPr>
                <a:t>不相關 </a:t>
              </a:r>
              <a:r>
                <a:rPr kumimoji="0" lang="en-GB" altLang="zh-TW" b="1">
                  <a:latin typeface="Garamond" pitchFamily="18" charset="0"/>
                </a:rPr>
                <a:t>(Not relevant)</a:t>
              </a:r>
              <a:endParaRPr kumimoji="0" lang="en-US" altLang="zh-TW" b="1">
                <a:latin typeface="Garamond" pitchFamily="18" charset="0"/>
              </a:endParaRPr>
            </a:p>
          </p:txBody>
        </p:sp>
        <p:sp>
          <p:nvSpPr>
            <p:cNvPr id="2123800" name="Text Box 24"/>
            <p:cNvSpPr txBox="1">
              <a:spLocks noChangeArrowheads="1"/>
            </p:cNvSpPr>
            <p:nvPr/>
          </p:nvSpPr>
          <p:spPr bwMode="auto">
            <a:xfrm>
              <a:off x="-1758" y="3418"/>
              <a:ext cx="1861" cy="23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Aft>
                  <a:spcPts val="200"/>
                </a:spcAft>
                <a:buClr>
                  <a:srgbClr val="FB1807"/>
                </a:buClr>
                <a:buSzPct val="120000"/>
                <a:buFont typeface="Wingdings" pitchFamily="2" charset="2"/>
                <a:buChar char="§"/>
                <a:defRPr/>
              </a:pPr>
              <a:r>
                <a:rPr kumimoji="0" lang="zh-TW" altLang="en-US">
                  <a:solidFill>
                    <a:schemeClr val="bg2"/>
                  </a:solidFill>
                  <a:latin typeface="Garamond" pitchFamily="18" charset="0"/>
                  <a:ea typeface="新細明體" pitchFamily="18" charset="-120"/>
                </a:rPr>
                <a:t>設備維護知識</a:t>
              </a:r>
              <a:endParaRPr kumimoji="0" lang="zh-TW" altLang="en-US" sz="1600" b="1"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2123801" name="Text Box 25"/>
            <p:cNvSpPr txBox="1">
              <a:spLocks noChangeArrowheads="1"/>
            </p:cNvSpPr>
            <p:nvPr/>
          </p:nvSpPr>
          <p:spPr bwMode="auto">
            <a:xfrm>
              <a:off x="-2291" y="3430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TW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ea typeface="新細明體" pitchFamily="18" charset="-120"/>
                </a:rPr>
                <a:t>KD 8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solidFill>
                  <a:srgbClr val="FFFF00"/>
                </a:solidFill>
              </a:rPr>
              <a:t>KM</a:t>
            </a:r>
            <a:r>
              <a:rPr lang="zh-TW" altLang="en-US" smtClean="0">
                <a:solidFill>
                  <a:srgbClr val="FFFF00"/>
                </a:solidFill>
              </a:rPr>
              <a:t>發展策略</a:t>
            </a:r>
          </a:p>
        </p:txBody>
      </p:sp>
      <p:sp>
        <p:nvSpPr>
          <p:cNvPr id="45568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C9BE60-06AF-44A4-875B-E96EE5C2BE8E}" type="slidenum">
              <a:rPr lang="en-US" altLang="zh-TW" smtClean="0">
                <a:latin typeface="Arial" charset="0"/>
                <a:ea typeface="新細明體" charset="-120"/>
              </a:rPr>
              <a:pPr/>
              <a:t>22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5684" name="Rectangle 3"/>
          <p:cNvSpPr>
            <a:spLocks noChangeArrowheads="1"/>
          </p:cNvSpPr>
          <p:nvPr/>
        </p:nvSpPr>
        <p:spPr bwMode="auto">
          <a:xfrm>
            <a:off x="190500" y="2673350"/>
            <a:ext cx="2220913" cy="3348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5685" name="Rectangle 4"/>
          <p:cNvSpPr>
            <a:spLocks noChangeArrowheads="1"/>
          </p:cNvSpPr>
          <p:nvPr/>
        </p:nvSpPr>
        <p:spPr bwMode="auto">
          <a:xfrm>
            <a:off x="2411413" y="2673350"/>
            <a:ext cx="1728787" cy="3348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Garamond" pitchFamily="18" charset="0"/>
            </a:endParaRPr>
          </a:p>
        </p:txBody>
      </p:sp>
      <p:sp>
        <p:nvSpPr>
          <p:cNvPr id="455686" name="Rectangle 5"/>
          <p:cNvSpPr>
            <a:spLocks noChangeArrowheads="1"/>
          </p:cNvSpPr>
          <p:nvPr/>
        </p:nvSpPr>
        <p:spPr bwMode="auto">
          <a:xfrm>
            <a:off x="4140200" y="2636838"/>
            <a:ext cx="4813300" cy="3384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5687" name="Line 6"/>
          <p:cNvSpPr>
            <a:spLocks noChangeShapeType="1"/>
          </p:cNvSpPr>
          <p:nvPr/>
        </p:nvSpPr>
        <p:spPr bwMode="auto">
          <a:xfrm>
            <a:off x="184150" y="3573463"/>
            <a:ext cx="877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5688" name="Line 7"/>
          <p:cNvSpPr>
            <a:spLocks noChangeShapeType="1"/>
          </p:cNvSpPr>
          <p:nvPr/>
        </p:nvSpPr>
        <p:spPr bwMode="auto">
          <a:xfrm>
            <a:off x="184150" y="4437063"/>
            <a:ext cx="877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5689" name="Line 8"/>
          <p:cNvSpPr>
            <a:spLocks noChangeShapeType="1"/>
          </p:cNvSpPr>
          <p:nvPr/>
        </p:nvSpPr>
        <p:spPr bwMode="auto">
          <a:xfrm>
            <a:off x="184150" y="5229225"/>
            <a:ext cx="877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5690" name="Rectangle 9"/>
          <p:cNvSpPr>
            <a:spLocks noChangeArrowheads="1"/>
          </p:cNvSpPr>
          <p:nvPr/>
        </p:nvSpPr>
        <p:spPr bwMode="auto">
          <a:xfrm>
            <a:off x="358775" y="2798763"/>
            <a:ext cx="1709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kumimoji="0" lang="zh-TW" altLang="en-GB" sz="2000" b="1">
                <a:latin typeface="Arial Narrow" pitchFamily="34" charset="0"/>
              </a:rPr>
              <a:t>具發展潛力</a:t>
            </a:r>
          </a:p>
          <a:p>
            <a:pPr algn="ctr" defTabSz="762000" eaLnBrk="0" hangingPunct="0"/>
            <a:r>
              <a:rPr kumimoji="0" lang="zh-TW" altLang="en-GB" sz="2000" b="1">
                <a:latin typeface="Arial Narrow" pitchFamily="34" charset="0"/>
              </a:rPr>
              <a:t>（</a:t>
            </a:r>
            <a:r>
              <a:rPr kumimoji="0" lang="en-GB" altLang="zh-TW" sz="2000" b="1">
                <a:latin typeface="Arial Narrow" pitchFamily="34" charset="0"/>
              </a:rPr>
              <a:t>Promising</a:t>
            </a:r>
            <a:r>
              <a:rPr kumimoji="0" lang="zh-TW" altLang="en-GB" sz="2000" b="1">
                <a:latin typeface="Arial Narrow" pitchFamily="34" charset="0"/>
              </a:rPr>
              <a:t>）</a:t>
            </a:r>
          </a:p>
        </p:txBody>
      </p:sp>
      <p:sp>
        <p:nvSpPr>
          <p:cNvPr id="455691" name="Rectangle 10"/>
          <p:cNvSpPr>
            <a:spLocks noChangeArrowheads="1"/>
          </p:cNvSpPr>
          <p:nvPr/>
        </p:nvSpPr>
        <p:spPr bwMode="auto">
          <a:xfrm>
            <a:off x="857250" y="3663950"/>
            <a:ext cx="706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kumimoji="0" lang="zh-TW" altLang="en-GB" sz="2000" b="1">
                <a:latin typeface="Arial Narrow" pitchFamily="34" charset="0"/>
              </a:rPr>
              <a:t>關鍵</a:t>
            </a:r>
          </a:p>
          <a:p>
            <a:pPr algn="ctr" defTabSz="762000" eaLnBrk="0" hangingPunct="0"/>
            <a:r>
              <a:rPr kumimoji="0" lang="en-GB" altLang="zh-TW" sz="2000" b="1">
                <a:latin typeface="Arial Narrow" pitchFamily="34" charset="0"/>
              </a:rPr>
              <a:t>(Key)</a:t>
            </a:r>
          </a:p>
        </p:txBody>
      </p:sp>
      <p:sp>
        <p:nvSpPr>
          <p:cNvPr id="455692" name="Rectangle 11"/>
          <p:cNvSpPr>
            <a:spLocks noChangeArrowheads="1"/>
          </p:cNvSpPr>
          <p:nvPr/>
        </p:nvSpPr>
        <p:spPr bwMode="auto">
          <a:xfrm>
            <a:off x="773113" y="4456113"/>
            <a:ext cx="879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kumimoji="0" lang="zh-TW" altLang="en-GB" sz="2000" b="1">
                <a:latin typeface="Arial Narrow" pitchFamily="34" charset="0"/>
              </a:rPr>
              <a:t>基本</a:t>
            </a:r>
          </a:p>
          <a:p>
            <a:pPr algn="ctr" defTabSz="762000" eaLnBrk="0" hangingPunct="0"/>
            <a:r>
              <a:rPr kumimoji="0" lang="en-GB" altLang="zh-TW" sz="2000" b="1">
                <a:latin typeface="Arial Narrow" pitchFamily="34" charset="0"/>
              </a:rPr>
              <a:t>(Basic)</a:t>
            </a:r>
          </a:p>
        </p:txBody>
      </p:sp>
      <p:sp>
        <p:nvSpPr>
          <p:cNvPr id="455693" name="Rectangle 12"/>
          <p:cNvSpPr>
            <a:spLocks noChangeArrowheads="1"/>
          </p:cNvSpPr>
          <p:nvPr/>
        </p:nvSpPr>
        <p:spPr bwMode="auto">
          <a:xfrm>
            <a:off x="452438" y="5319713"/>
            <a:ext cx="1527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kumimoji="0" lang="zh-TW" altLang="en-GB" sz="2000" b="1">
                <a:latin typeface="Arial Narrow" pitchFamily="34" charset="0"/>
              </a:rPr>
              <a:t>不相關</a:t>
            </a:r>
          </a:p>
          <a:p>
            <a:pPr algn="ctr" defTabSz="762000" eaLnBrk="0" hangingPunct="0"/>
            <a:r>
              <a:rPr kumimoji="0" lang="en-GB" altLang="zh-TW" sz="2000" b="1">
                <a:latin typeface="Arial Narrow" pitchFamily="34" charset="0"/>
              </a:rPr>
              <a:t>(Not relevant)</a:t>
            </a:r>
          </a:p>
        </p:txBody>
      </p:sp>
      <p:sp>
        <p:nvSpPr>
          <p:cNvPr id="2124813" name="Rectangle 13"/>
          <p:cNvSpPr>
            <a:spLocks noChangeArrowheads="1"/>
          </p:cNvSpPr>
          <p:nvPr/>
        </p:nvSpPr>
        <p:spPr bwMode="auto">
          <a:xfrm>
            <a:off x="5089525" y="2887663"/>
            <a:ext cx="233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defRPr/>
            </a:pPr>
            <a:r>
              <a:rPr kumimoji="0" lang="zh-TW" altLang="en-GB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外部學習, 技術引進</a:t>
            </a:r>
          </a:p>
        </p:txBody>
      </p:sp>
      <p:sp>
        <p:nvSpPr>
          <p:cNvPr id="2124814" name="Rectangle 14"/>
          <p:cNvSpPr>
            <a:spLocks noChangeArrowheads="1"/>
          </p:cNvSpPr>
          <p:nvPr/>
        </p:nvSpPr>
        <p:spPr bwMode="auto">
          <a:xfrm>
            <a:off x="6073775" y="5408613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defRPr/>
            </a:pPr>
            <a:r>
              <a:rPr kumimoji="0" lang="zh-TW" altLang="en-GB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委外</a:t>
            </a:r>
          </a:p>
        </p:txBody>
      </p:sp>
      <p:sp>
        <p:nvSpPr>
          <p:cNvPr id="2124815" name="Rectangle 15"/>
          <p:cNvSpPr>
            <a:spLocks noChangeArrowheads="1"/>
          </p:cNvSpPr>
          <p:nvPr/>
        </p:nvSpPr>
        <p:spPr bwMode="auto">
          <a:xfrm>
            <a:off x="4786313" y="4616450"/>
            <a:ext cx="3452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 eaLnBrk="0" hangingPunct="0">
              <a:defRPr/>
            </a:pPr>
            <a:r>
              <a:rPr kumimoji="0" lang="zh-TW" altLang="en-GB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書面化, 運用</a:t>
            </a:r>
            <a:r>
              <a:rPr kumimoji="0" lang="en-GB" altLang="zh-TW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IT</a:t>
            </a:r>
            <a:r>
              <a:rPr kumimoji="0" lang="zh-TW" altLang="en-GB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儲存知識</a:t>
            </a:r>
          </a:p>
        </p:txBody>
      </p:sp>
      <p:sp>
        <p:nvSpPr>
          <p:cNvPr id="2124816" name="Rectangle 16"/>
          <p:cNvSpPr>
            <a:spLocks noChangeArrowheads="1"/>
          </p:cNvSpPr>
          <p:nvPr/>
        </p:nvSpPr>
        <p:spPr bwMode="auto">
          <a:xfrm>
            <a:off x="4214813" y="3752850"/>
            <a:ext cx="4533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defRPr/>
            </a:pPr>
            <a:r>
              <a:rPr kumimoji="0" lang="zh-TW" altLang="en-GB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新細明體" pitchFamily="18" charset="-120"/>
              </a:rPr>
              <a:t>鞏固核心能力, 實務社群, 最佳典範轉移 </a:t>
            </a:r>
          </a:p>
        </p:txBody>
      </p:sp>
      <p:sp>
        <p:nvSpPr>
          <p:cNvPr id="455698" name="Rectangle 17"/>
          <p:cNvSpPr>
            <a:spLocks noChangeArrowheads="1"/>
          </p:cNvSpPr>
          <p:nvPr/>
        </p:nvSpPr>
        <p:spPr bwMode="auto">
          <a:xfrm>
            <a:off x="190500" y="1905000"/>
            <a:ext cx="2220913" cy="7588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defTabSz="762000" eaLnBrk="0" hangingPunct="0"/>
            <a:r>
              <a:rPr kumimoji="0" lang="zh-TW" altLang="en-AU">
                <a:solidFill>
                  <a:srgbClr val="FFFF00"/>
                </a:solidFill>
                <a:latin typeface="Garamond" pitchFamily="18" charset="0"/>
              </a:rPr>
              <a:t>知識策略性重要程度</a:t>
            </a:r>
            <a:endParaRPr kumimoji="0" lang="en-GB" altLang="zh-TW">
              <a:solidFill>
                <a:srgbClr val="FFFF00"/>
              </a:solidFill>
              <a:latin typeface="Garamond" pitchFamily="18" charset="0"/>
            </a:endParaRPr>
          </a:p>
        </p:txBody>
      </p:sp>
      <p:sp>
        <p:nvSpPr>
          <p:cNvPr id="455699" name="Rectangle 18"/>
          <p:cNvSpPr>
            <a:spLocks noChangeArrowheads="1"/>
          </p:cNvSpPr>
          <p:nvPr/>
        </p:nvSpPr>
        <p:spPr bwMode="auto">
          <a:xfrm>
            <a:off x="2411413" y="1905000"/>
            <a:ext cx="1728787" cy="7588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defTabSz="762000" eaLnBrk="0" hangingPunct="0"/>
            <a:r>
              <a:rPr kumimoji="0" lang="en-GB" altLang="zh-TW" sz="2000">
                <a:solidFill>
                  <a:srgbClr val="FFFF00"/>
                </a:solidFill>
                <a:latin typeface="新細明體" charset="-120"/>
              </a:rPr>
              <a:t>Knowledge</a:t>
            </a:r>
          </a:p>
          <a:p>
            <a:pPr algn="ctr" defTabSz="762000" eaLnBrk="0" hangingPunct="0"/>
            <a:r>
              <a:rPr kumimoji="0" lang="en-AU" altLang="zh-TW">
                <a:solidFill>
                  <a:srgbClr val="FFFF00"/>
                </a:solidFill>
                <a:latin typeface="新細明體" charset="-120"/>
              </a:rPr>
              <a:t>Dimension</a:t>
            </a:r>
            <a:endParaRPr kumimoji="0" lang="en-GB" altLang="zh-TW">
              <a:solidFill>
                <a:srgbClr val="FFFF00"/>
              </a:solidFill>
              <a:latin typeface="新細明體" charset="-120"/>
            </a:endParaRPr>
          </a:p>
        </p:txBody>
      </p:sp>
      <p:sp>
        <p:nvSpPr>
          <p:cNvPr id="455700" name="Rectangle 19"/>
          <p:cNvSpPr>
            <a:spLocks noChangeArrowheads="1"/>
          </p:cNvSpPr>
          <p:nvPr/>
        </p:nvSpPr>
        <p:spPr bwMode="auto">
          <a:xfrm>
            <a:off x="4140200" y="1905000"/>
            <a:ext cx="4813300" cy="7588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defTabSz="762000" eaLnBrk="0" hangingPunct="0"/>
            <a:r>
              <a:rPr kumimoji="0" lang="en-US" altLang="zh-TW">
                <a:solidFill>
                  <a:srgbClr val="FFFF00"/>
                </a:solidFill>
                <a:latin typeface="Garamond" pitchFamily="18" charset="0"/>
              </a:rPr>
              <a:t>KM</a:t>
            </a:r>
            <a:r>
              <a:rPr kumimoji="0" lang="zh-TW" altLang="en-US">
                <a:solidFill>
                  <a:srgbClr val="FFFF00"/>
                </a:solidFill>
                <a:latin typeface="Garamond" pitchFamily="18" charset="0"/>
              </a:rPr>
              <a:t>策略</a:t>
            </a:r>
            <a:endParaRPr kumimoji="0" lang="en-GB" altLang="zh-TW">
              <a:solidFill>
                <a:srgbClr val="FFFF00"/>
              </a:solidFill>
              <a:latin typeface="Garamond" pitchFamily="18" charset="0"/>
            </a:endParaRPr>
          </a:p>
        </p:txBody>
      </p:sp>
      <p:sp>
        <p:nvSpPr>
          <p:cNvPr id="455701" name="Text Box 20"/>
          <p:cNvSpPr txBox="1">
            <a:spLocks noChangeArrowheads="1"/>
          </p:cNvSpPr>
          <p:nvPr/>
        </p:nvSpPr>
        <p:spPr bwMode="auto">
          <a:xfrm>
            <a:off x="3059113" y="3719513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3</a:t>
            </a:r>
          </a:p>
        </p:txBody>
      </p:sp>
      <p:sp>
        <p:nvSpPr>
          <p:cNvPr id="455702" name="Text Box 21"/>
          <p:cNvSpPr txBox="1">
            <a:spLocks noChangeArrowheads="1"/>
          </p:cNvSpPr>
          <p:nvPr/>
        </p:nvSpPr>
        <p:spPr bwMode="auto">
          <a:xfrm>
            <a:off x="2916238" y="2816225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1</a:t>
            </a:r>
            <a:r>
              <a:rPr lang="zh-TW" altLang="en-US" sz="2400" b="1">
                <a:latin typeface="Garamond" pitchFamily="18" charset="0"/>
              </a:rPr>
              <a:t>、</a:t>
            </a:r>
            <a:r>
              <a:rPr lang="en-US" altLang="zh-TW" sz="2400" b="1">
                <a:latin typeface="Garamond" pitchFamily="18" charset="0"/>
              </a:rPr>
              <a:t>2</a:t>
            </a:r>
          </a:p>
        </p:txBody>
      </p:sp>
      <p:sp>
        <p:nvSpPr>
          <p:cNvPr id="455703" name="Text Box 22"/>
          <p:cNvSpPr txBox="1">
            <a:spLocks noChangeArrowheads="1"/>
          </p:cNvSpPr>
          <p:nvPr/>
        </p:nvSpPr>
        <p:spPr bwMode="auto">
          <a:xfrm>
            <a:off x="2411413" y="5335588"/>
            <a:ext cx="167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5</a:t>
            </a:r>
            <a:r>
              <a:rPr lang="zh-TW" altLang="en-US" sz="2400" b="1">
                <a:latin typeface="Garamond" pitchFamily="18" charset="0"/>
              </a:rPr>
              <a:t>、</a:t>
            </a:r>
            <a:r>
              <a:rPr lang="en-US" altLang="zh-TW" sz="2400" b="1">
                <a:latin typeface="Garamond" pitchFamily="18" charset="0"/>
              </a:rPr>
              <a:t>6</a:t>
            </a:r>
            <a:r>
              <a:rPr lang="zh-TW" altLang="en-US" sz="2400" b="1">
                <a:latin typeface="Garamond" pitchFamily="18" charset="0"/>
              </a:rPr>
              <a:t>、</a:t>
            </a:r>
            <a:r>
              <a:rPr lang="en-US" altLang="zh-TW" sz="2400" b="1">
                <a:latin typeface="Garamond" pitchFamily="18" charset="0"/>
              </a:rPr>
              <a:t>7</a:t>
            </a:r>
            <a:r>
              <a:rPr lang="zh-TW" altLang="en-US" sz="2400" b="1">
                <a:latin typeface="Garamond" pitchFamily="18" charset="0"/>
              </a:rPr>
              <a:t>、</a:t>
            </a:r>
            <a:r>
              <a:rPr lang="en-US" altLang="zh-TW" sz="2400" b="1">
                <a:latin typeface="Garamond" pitchFamily="18" charset="0"/>
              </a:rPr>
              <a:t>8</a:t>
            </a:r>
          </a:p>
        </p:txBody>
      </p:sp>
      <p:sp>
        <p:nvSpPr>
          <p:cNvPr id="455704" name="Text Box 23"/>
          <p:cNvSpPr txBox="1">
            <a:spLocks noChangeArrowheads="1"/>
          </p:cNvSpPr>
          <p:nvPr/>
        </p:nvSpPr>
        <p:spPr bwMode="auto">
          <a:xfrm>
            <a:off x="3055938" y="4543425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Garamond" pitchFamily="18" charset="0"/>
              </a:rPr>
              <a:t>4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6988"/>
            <a:ext cx="8229600" cy="863601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3200" b="0" smtClean="0">
                <a:solidFill>
                  <a:srgbClr val="FFFF00"/>
                </a:solidFill>
              </a:rPr>
              <a:t>關鍵知識項目之特性分析</a:t>
            </a:r>
          </a:p>
        </p:txBody>
      </p:sp>
      <p:graphicFrame>
        <p:nvGraphicFramePr>
          <p:cNvPr id="2125837" name="Group 13"/>
          <p:cNvGraphicFramePr>
            <a:graphicFrameLocks noGrp="1"/>
          </p:cNvGraphicFramePr>
          <p:nvPr>
            <p:ph type="tbl" idx="1"/>
          </p:nvPr>
        </p:nvGraphicFramePr>
        <p:xfrm>
          <a:off x="3770313" y="1414463"/>
          <a:ext cx="4978400" cy="1979613"/>
        </p:xfrm>
        <a:graphic>
          <a:graphicData uri="http://schemas.openxmlformats.org/drawingml/2006/table">
            <a:tbl>
              <a:tblPr/>
              <a:tblGrid>
                <a:gridCol w="830262"/>
                <a:gridCol w="828675"/>
                <a:gridCol w="830263"/>
                <a:gridCol w="830262"/>
                <a:gridCol w="828675"/>
                <a:gridCol w="830263"/>
              </a:tblGrid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45670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755D0C-6E52-40EC-9277-50EE944CC88B}" type="slidenum">
              <a:rPr lang="en-US" altLang="zh-TW" smtClean="0">
                <a:latin typeface="Arial" charset="0"/>
                <a:ea typeface="新細明體" charset="-120"/>
              </a:rPr>
              <a:pPr/>
              <a:t>23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6708" name="Text Box 3"/>
          <p:cNvSpPr txBox="1">
            <a:spLocks noChangeArrowheads="1"/>
          </p:cNvSpPr>
          <p:nvPr/>
        </p:nvSpPr>
        <p:spPr bwMode="auto">
          <a:xfrm>
            <a:off x="468313" y="3576638"/>
            <a:ext cx="2954337" cy="11588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1600">
                <a:solidFill>
                  <a:schemeClr val="bg1"/>
                </a:solidFill>
                <a:latin typeface="新細明體" charset="-120"/>
              </a:rPr>
              <a:t> </a:t>
            </a:r>
            <a:r>
              <a:rPr kumimoji="0" lang="zh-TW" altLang="en-US" sz="1600">
                <a:solidFill>
                  <a:schemeClr val="bg2"/>
                </a:solidFill>
                <a:latin typeface="新細明體" charset="-120"/>
              </a:rPr>
              <a:t>策略規劃知識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新細明體" charset="-120"/>
              </a:rPr>
              <a:t> 績效管理知識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新細明體" charset="-120"/>
              </a:rPr>
              <a:t> 專案管理</a:t>
            </a: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市場與客戶需求知識</a:t>
            </a:r>
            <a:endParaRPr kumimoji="0" lang="zh-TW" altLang="en-US" sz="1600" b="1"/>
          </a:p>
        </p:txBody>
      </p:sp>
      <p:sp>
        <p:nvSpPr>
          <p:cNvPr id="456709" name="Text Box 4"/>
          <p:cNvSpPr txBox="1">
            <a:spLocks noChangeArrowheads="1"/>
          </p:cNvSpPr>
          <p:nvPr/>
        </p:nvSpPr>
        <p:spPr bwMode="auto">
          <a:xfrm>
            <a:off x="468313" y="4735513"/>
            <a:ext cx="2954337" cy="6191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產品分析設計知識</a:t>
            </a:r>
            <a:endParaRPr kumimoji="0" lang="zh-TW" altLang="en-US" sz="1600">
              <a:solidFill>
                <a:schemeClr val="bg2"/>
              </a:solidFill>
              <a:latin typeface="新細明體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1600">
                <a:solidFill>
                  <a:schemeClr val="bg2"/>
                </a:solidFill>
                <a:latin typeface="Garamond" pitchFamily="18" charset="0"/>
              </a:rPr>
              <a:t>ROHS</a:t>
            </a: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文件管理知識</a:t>
            </a:r>
            <a:endParaRPr kumimoji="0" lang="zh-TW" altLang="en-US" sz="1600" b="1"/>
          </a:p>
        </p:txBody>
      </p:sp>
      <p:sp>
        <p:nvSpPr>
          <p:cNvPr id="456710" name="Text Box 5"/>
          <p:cNvSpPr txBox="1">
            <a:spLocks noChangeArrowheads="1"/>
          </p:cNvSpPr>
          <p:nvPr/>
        </p:nvSpPr>
        <p:spPr bwMode="auto">
          <a:xfrm>
            <a:off x="468313" y="1389063"/>
            <a:ext cx="2954337" cy="1968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產銷流程知識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1600">
                <a:solidFill>
                  <a:schemeClr val="bg2"/>
                </a:solidFill>
                <a:latin typeface="Garamond" pitchFamily="18" charset="0"/>
              </a:rPr>
              <a:t>CRM</a:t>
            </a: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製造成本知識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原材採購管理知識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委外加工管理知識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生產管理知識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庫存管控知識</a:t>
            </a:r>
            <a:endParaRPr kumimoji="0" lang="zh-TW" altLang="en-US" sz="1600" b="1">
              <a:solidFill>
                <a:schemeClr val="bg2"/>
              </a:solidFill>
            </a:endParaRPr>
          </a:p>
        </p:txBody>
      </p:sp>
      <p:sp>
        <p:nvSpPr>
          <p:cNvPr id="456711" name="Text Box 6"/>
          <p:cNvSpPr txBox="1">
            <a:spLocks noChangeArrowheads="1"/>
          </p:cNvSpPr>
          <p:nvPr/>
        </p:nvSpPr>
        <p:spPr bwMode="auto">
          <a:xfrm>
            <a:off x="468313" y="5583238"/>
            <a:ext cx="2954337" cy="11588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製樣知識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業務行銷技巧知識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機台操作知識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zh-TW" altLang="en-US" sz="1600">
                <a:solidFill>
                  <a:schemeClr val="bg2"/>
                </a:solidFill>
                <a:latin typeface="Garamond" pitchFamily="18" charset="0"/>
              </a:rPr>
              <a:t>品質管控知識</a:t>
            </a:r>
          </a:p>
        </p:txBody>
      </p:sp>
      <p:sp>
        <p:nvSpPr>
          <p:cNvPr id="456712" name="Text Box 7"/>
          <p:cNvSpPr txBox="1">
            <a:spLocks noChangeArrowheads="1"/>
          </p:cNvSpPr>
          <p:nvPr/>
        </p:nvSpPr>
        <p:spPr bwMode="auto">
          <a:xfrm>
            <a:off x="3852863" y="692150"/>
            <a:ext cx="1439862" cy="673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書面化程度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(Codification)</a:t>
            </a:r>
          </a:p>
        </p:txBody>
      </p:sp>
      <p:sp>
        <p:nvSpPr>
          <p:cNvPr id="456713" name="Text Box 8"/>
          <p:cNvSpPr txBox="1">
            <a:spLocks noChangeArrowheads="1"/>
          </p:cNvSpPr>
          <p:nvPr/>
        </p:nvSpPr>
        <p:spPr bwMode="auto">
          <a:xfrm>
            <a:off x="5580063" y="692150"/>
            <a:ext cx="1366837" cy="673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擴散程度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(Diffusion)</a:t>
            </a:r>
          </a:p>
        </p:txBody>
      </p:sp>
      <p:sp>
        <p:nvSpPr>
          <p:cNvPr id="456714" name="Text Box 9"/>
          <p:cNvSpPr txBox="1">
            <a:spLocks noChangeArrowheads="1"/>
          </p:cNvSpPr>
          <p:nvPr/>
        </p:nvSpPr>
        <p:spPr bwMode="auto">
          <a:xfrm>
            <a:off x="7235825" y="692150"/>
            <a:ext cx="1438275" cy="673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專業化程度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(Proficiency)</a:t>
            </a:r>
          </a:p>
        </p:txBody>
      </p:sp>
      <p:sp>
        <p:nvSpPr>
          <p:cNvPr id="456715" name="Rectangle 10"/>
          <p:cNvSpPr>
            <a:spLocks noChangeArrowheads="1"/>
          </p:cNvSpPr>
          <p:nvPr/>
        </p:nvSpPr>
        <p:spPr bwMode="auto">
          <a:xfrm>
            <a:off x="0" y="2108200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GB" b="1">
                <a:latin typeface="Garamond" pitchFamily="18" charset="0"/>
              </a:rPr>
              <a:t>關</a:t>
            </a:r>
          </a:p>
          <a:p>
            <a:r>
              <a:rPr kumimoji="0" lang="zh-TW" altLang="en-GB" b="1">
                <a:latin typeface="Garamond" pitchFamily="18" charset="0"/>
              </a:rPr>
              <a:t>鍵</a:t>
            </a:r>
            <a:endParaRPr kumimoji="0" lang="zh-TW" altLang="en-US" b="1">
              <a:latin typeface="Garamond" pitchFamily="18" charset="0"/>
            </a:endParaRPr>
          </a:p>
        </p:txBody>
      </p:sp>
      <p:sp>
        <p:nvSpPr>
          <p:cNvPr id="456716" name="Rectangle 11"/>
          <p:cNvSpPr>
            <a:spLocks noChangeArrowheads="1"/>
          </p:cNvSpPr>
          <p:nvPr/>
        </p:nvSpPr>
        <p:spPr bwMode="auto">
          <a:xfrm>
            <a:off x="0" y="3765550"/>
            <a:ext cx="412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GB" b="1">
                <a:latin typeface="Garamond" pitchFamily="18" charset="0"/>
              </a:rPr>
              <a:t>具</a:t>
            </a:r>
          </a:p>
          <a:p>
            <a:r>
              <a:rPr kumimoji="0" lang="zh-TW" altLang="en-GB" b="1">
                <a:latin typeface="Garamond" pitchFamily="18" charset="0"/>
              </a:rPr>
              <a:t>發</a:t>
            </a:r>
          </a:p>
          <a:p>
            <a:r>
              <a:rPr kumimoji="0" lang="zh-TW" altLang="en-GB" b="1">
                <a:latin typeface="Garamond" pitchFamily="18" charset="0"/>
              </a:rPr>
              <a:t>展</a:t>
            </a:r>
          </a:p>
          <a:p>
            <a:r>
              <a:rPr kumimoji="0" lang="zh-TW" altLang="en-GB" b="1">
                <a:latin typeface="Garamond" pitchFamily="18" charset="0"/>
              </a:rPr>
              <a:t>潛</a:t>
            </a:r>
          </a:p>
          <a:p>
            <a:r>
              <a:rPr kumimoji="0" lang="zh-TW" altLang="en-GB" b="1">
                <a:latin typeface="Garamond" pitchFamily="18" charset="0"/>
              </a:rPr>
              <a:t>力</a:t>
            </a:r>
            <a:endParaRPr kumimoji="0" lang="zh-TW" altLang="en-US" b="1">
              <a:latin typeface="Garamond" pitchFamily="18" charset="0"/>
            </a:endParaRPr>
          </a:p>
        </p:txBody>
      </p:sp>
      <p:sp>
        <p:nvSpPr>
          <p:cNvPr id="456717" name="Rectangle 12"/>
          <p:cNvSpPr>
            <a:spLocks noChangeArrowheads="1"/>
          </p:cNvSpPr>
          <p:nvPr/>
        </p:nvSpPr>
        <p:spPr bwMode="auto">
          <a:xfrm>
            <a:off x="0" y="5884863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GB" b="1">
                <a:latin typeface="Garamond" pitchFamily="18" charset="0"/>
              </a:rPr>
              <a:t>基</a:t>
            </a:r>
          </a:p>
          <a:p>
            <a:r>
              <a:rPr kumimoji="0" lang="zh-TW" altLang="en-GB" b="1">
                <a:latin typeface="Garamond" pitchFamily="18" charset="0"/>
              </a:rPr>
              <a:t>本</a:t>
            </a:r>
            <a:endParaRPr kumimoji="0" lang="zh-TW" altLang="en-US" b="1">
              <a:latin typeface="Garamond" pitchFamily="18" charset="0"/>
            </a:endParaRPr>
          </a:p>
        </p:txBody>
      </p:sp>
      <p:graphicFrame>
        <p:nvGraphicFramePr>
          <p:cNvPr id="2125895" name="Group 71"/>
          <p:cNvGraphicFramePr>
            <a:graphicFrameLocks noGrp="1"/>
          </p:cNvGraphicFramePr>
          <p:nvPr/>
        </p:nvGraphicFramePr>
        <p:xfrm>
          <a:off x="3779838" y="3573463"/>
          <a:ext cx="4968875" cy="1727202"/>
        </p:xfrm>
        <a:graphic>
          <a:graphicData uri="http://schemas.openxmlformats.org/drawingml/2006/table">
            <a:tbl>
              <a:tblPr/>
              <a:tblGrid>
                <a:gridCol w="828675"/>
                <a:gridCol w="827087"/>
                <a:gridCol w="828675"/>
                <a:gridCol w="828675"/>
                <a:gridCol w="827088"/>
                <a:gridCol w="8286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25946" name="Group 122"/>
          <p:cNvGraphicFramePr>
            <a:graphicFrameLocks noGrp="1"/>
          </p:cNvGraphicFramePr>
          <p:nvPr/>
        </p:nvGraphicFramePr>
        <p:xfrm>
          <a:off x="3779838" y="5589588"/>
          <a:ext cx="4968875" cy="1110298"/>
        </p:xfrm>
        <a:graphic>
          <a:graphicData uri="http://schemas.openxmlformats.org/drawingml/2006/table">
            <a:tbl>
              <a:tblPr/>
              <a:tblGrid>
                <a:gridCol w="828675"/>
                <a:gridCol w="827087"/>
                <a:gridCol w="828675"/>
                <a:gridCol w="828675"/>
                <a:gridCol w="827088"/>
                <a:gridCol w="8286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aramond" pitchFamily="18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350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b="0" smtClean="0">
                <a:solidFill>
                  <a:srgbClr val="FFFF00"/>
                </a:solidFill>
                <a:latin typeface="新細明體" pitchFamily="18" charset="-120"/>
              </a:rPr>
              <a:t>關鍵知識缺口分析</a:t>
            </a:r>
            <a:r>
              <a:rPr kumimoji="0" lang="zh-TW" altLang="en-US" b="0" smtClean="0">
                <a:solidFill>
                  <a:srgbClr val="FFFF00"/>
                </a:solidFill>
              </a:rPr>
              <a:t>（例）</a:t>
            </a:r>
          </a:p>
        </p:txBody>
      </p:sp>
      <p:sp>
        <p:nvSpPr>
          <p:cNvPr id="4577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CAAF945-679A-410B-9713-0CB91FCDF243}" type="slidenum">
              <a:rPr lang="en-US" altLang="zh-TW" smtClean="0">
                <a:latin typeface="Arial" charset="0"/>
                <a:ea typeface="新細明體" charset="-120"/>
              </a:rPr>
              <a:pPr/>
              <a:t>24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7732" name="Line 3"/>
          <p:cNvSpPr>
            <a:spLocks noChangeShapeType="1"/>
          </p:cNvSpPr>
          <p:nvPr/>
        </p:nvSpPr>
        <p:spPr bwMode="auto">
          <a:xfrm>
            <a:off x="1620838" y="6237288"/>
            <a:ext cx="6264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33" name="Line 4"/>
          <p:cNvSpPr>
            <a:spLocks noChangeShapeType="1"/>
          </p:cNvSpPr>
          <p:nvPr/>
        </p:nvSpPr>
        <p:spPr bwMode="auto">
          <a:xfrm flipV="1">
            <a:off x="1620838" y="836613"/>
            <a:ext cx="0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34" name="Text Box 5"/>
          <p:cNvSpPr txBox="1">
            <a:spLocks noChangeArrowheads="1"/>
          </p:cNvSpPr>
          <p:nvPr/>
        </p:nvSpPr>
        <p:spPr bwMode="auto">
          <a:xfrm>
            <a:off x="4552950" y="648811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>
                <a:latin typeface="Garamond" pitchFamily="18" charset="0"/>
              </a:rPr>
              <a:t>擴散程度</a:t>
            </a:r>
          </a:p>
        </p:txBody>
      </p:sp>
      <p:sp>
        <p:nvSpPr>
          <p:cNvPr id="457735" name="Text Box 6"/>
          <p:cNvSpPr txBox="1">
            <a:spLocks noChangeArrowheads="1"/>
          </p:cNvSpPr>
          <p:nvPr/>
        </p:nvSpPr>
        <p:spPr bwMode="auto">
          <a:xfrm>
            <a:off x="944563" y="2420938"/>
            <a:ext cx="458787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kumimoji="0" lang="zh-TW" altLang="en-US">
                <a:latin typeface="Garamond" pitchFamily="18" charset="0"/>
              </a:rPr>
              <a:t>書面化程度</a:t>
            </a:r>
          </a:p>
        </p:txBody>
      </p:sp>
      <p:sp>
        <p:nvSpPr>
          <p:cNvPr id="457736" name="Line 7"/>
          <p:cNvSpPr>
            <a:spLocks noChangeShapeType="1"/>
          </p:cNvSpPr>
          <p:nvPr/>
        </p:nvSpPr>
        <p:spPr bwMode="auto">
          <a:xfrm>
            <a:off x="1620838" y="8366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37" name="Line 8"/>
          <p:cNvSpPr>
            <a:spLocks noChangeShapeType="1"/>
          </p:cNvSpPr>
          <p:nvPr/>
        </p:nvSpPr>
        <p:spPr bwMode="auto">
          <a:xfrm>
            <a:off x="7885113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38" name="Line 9"/>
          <p:cNvSpPr>
            <a:spLocks noChangeShapeType="1"/>
          </p:cNvSpPr>
          <p:nvPr/>
        </p:nvSpPr>
        <p:spPr bwMode="auto">
          <a:xfrm>
            <a:off x="6630988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39" name="Line 10"/>
          <p:cNvSpPr>
            <a:spLocks noChangeShapeType="1"/>
          </p:cNvSpPr>
          <p:nvPr/>
        </p:nvSpPr>
        <p:spPr bwMode="auto">
          <a:xfrm>
            <a:off x="4125913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0" name="Line 11"/>
          <p:cNvSpPr>
            <a:spLocks noChangeShapeType="1"/>
          </p:cNvSpPr>
          <p:nvPr/>
        </p:nvSpPr>
        <p:spPr bwMode="auto">
          <a:xfrm>
            <a:off x="5378450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1" name="Line 12"/>
          <p:cNvSpPr>
            <a:spLocks noChangeShapeType="1"/>
          </p:cNvSpPr>
          <p:nvPr/>
        </p:nvSpPr>
        <p:spPr bwMode="auto">
          <a:xfrm>
            <a:off x="2873375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2" name="Line 13"/>
          <p:cNvSpPr>
            <a:spLocks noChangeShapeType="1"/>
          </p:cNvSpPr>
          <p:nvPr/>
        </p:nvSpPr>
        <p:spPr bwMode="auto">
          <a:xfrm>
            <a:off x="1620838" y="19161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3" name="Line 14"/>
          <p:cNvSpPr>
            <a:spLocks noChangeShapeType="1"/>
          </p:cNvSpPr>
          <p:nvPr/>
        </p:nvSpPr>
        <p:spPr bwMode="auto">
          <a:xfrm>
            <a:off x="1620838" y="29956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4" name="Line 15"/>
          <p:cNvSpPr>
            <a:spLocks noChangeShapeType="1"/>
          </p:cNvSpPr>
          <p:nvPr/>
        </p:nvSpPr>
        <p:spPr bwMode="auto">
          <a:xfrm>
            <a:off x="1620838" y="4076700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5" name="Line 16"/>
          <p:cNvSpPr>
            <a:spLocks noChangeShapeType="1"/>
          </p:cNvSpPr>
          <p:nvPr/>
        </p:nvSpPr>
        <p:spPr bwMode="auto">
          <a:xfrm>
            <a:off x="1620838" y="5156200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46" name="Text Box 17"/>
          <p:cNvSpPr txBox="1">
            <a:spLocks noChangeArrowheads="1"/>
          </p:cNvSpPr>
          <p:nvPr/>
        </p:nvSpPr>
        <p:spPr bwMode="auto">
          <a:xfrm>
            <a:off x="2700338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7747" name="Text Box 18"/>
          <p:cNvSpPr txBox="1">
            <a:spLocks noChangeArrowheads="1"/>
          </p:cNvSpPr>
          <p:nvPr/>
        </p:nvSpPr>
        <p:spPr bwMode="auto">
          <a:xfrm>
            <a:off x="3992563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7748" name="Text Box 19"/>
          <p:cNvSpPr txBox="1">
            <a:spLocks noChangeArrowheads="1"/>
          </p:cNvSpPr>
          <p:nvPr/>
        </p:nvSpPr>
        <p:spPr bwMode="auto">
          <a:xfrm>
            <a:off x="5219700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7749" name="Text Box 20"/>
          <p:cNvSpPr txBox="1">
            <a:spLocks noChangeArrowheads="1"/>
          </p:cNvSpPr>
          <p:nvPr/>
        </p:nvSpPr>
        <p:spPr bwMode="auto">
          <a:xfrm>
            <a:off x="6516688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7750" name="Text Box 21"/>
          <p:cNvSpPr txBox="1">
            <a:spLocks noChangeArrowheads="1"/>
          </p:cNvSpPr>
          <p:nvPr/>
        </p:nvSpPr>
        <p:spPr bwMode="auto">
          <a:xfrm>
            <a:off x="7740650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7751" name="Text Box 22"/>
          <p:cNvSpPr txBox="1">
            <a:spLocks noChangeArrowheads="1"/>
          </p:cNvSpPr>
          <p:nvPr/>
        </p:nvSpPr>
        <p:spPr bwMode="auto">
          <a:xfrm>
            <a:off x="1295400" y="50133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7752" name="Text Box 23"/>
          <p:cNvSpPr txBox="1">
            <a:spLocks noChangeArrowheads="1"/>
          </p:cNvSpPr>
          <p:nvPr/>
        </p:nvSpPr>
        <p:spPr bwMode="auto">
          <a:xfrm>
            <a:off x="1295400" y="39338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7753" name="Text Box 24"/>
          <p:cNvSpPr txBox="1">
            <a:spLocks noChangeArrowheads="1"/>
          </p:cNvSpPr>
          <p:nvPr/>
        </p:nvSpPr>
        <p:spPr bwMode="auto">
          <a:xfrm>
            <a:off x="1295400" y="2852738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7754" name="Text Box 25"/>
          <p:cNvSpPr txBox="1">
            <a:spLocks noChangeArrowheads="1"/>
          </p:cNvSpPr>
          <p:nvPr/>
        </p:nvSpPr>
        <p:spPr bwMode="auto">
          <a:xfrm>
            <a:off x="1295400" y="1773238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7755" name="Text Box 26"/>
          <p:cNvSpPr txBox="1">
            <a:spLocks noChangeArrowheads="1"/>
          </p:cNvSpPr>
          <p:nvPr/>
        </p:nvSpPr>
        <p:spPr bwMode="auto">
          <a:xfrm>
            <a:off x="1295400" y="69215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7756" name="Rectangle 27"/>
          <p:cNvSpPr>
            <a:spLocks noChangeArrowheads="1"/>
          </p:cNvSpPr>
          <p:nvPr/>
        </p:nvSpPr>
        <p:spPr bwMode="auto">
          <a:xfrm>
            <a:off x="250825" y="188913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2400">
                <a:solidFill>
                  <a:srgbClr val="FFFF00"/>
                </a:solidFill>
                <a:latin typeface="Garamond" pitchFamily="18" charset="0"/>
              </a:rPr>
              <a:t>CRM</a:t>
            </a:r>
            <a:r>
              <a:rPr kumimoji="0" lang="zh-TW" altLang="en-US" sz="2400">
                <a:solidFill>
                  <a:srgbClr val="FFFF00"/>
                </a:solidFill>
                <a:latin typeface="Garamond" pitchFamily="18" charset="0"/>
              </a:rPr>
              <a:t>知識</a:t>
            </a:r>
          </a:p>
        </p:txBody>
      </p:sp>
      <p:sp>
        <p:nvSpPr>
          <p:cNvPr id="457757" name="Oval 28"/>
          <p:cNvSpPr>
            <a:spLocks noChangeArrowheads="1"/>
          </p:cNvSpPr>
          <p:nvPr/>
        </p:nvSpPr>
        <p:spPr bwMode="auto">
          <a:xfrm>
            <a:off x="7596188" y="476250"/>
            <a:ext cx="647700" cy="649288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58" name="Oval 29"/>
          <p:cNvSpPr>
            <a:spLocks noChangeArrowheads="1"/>
          </p:cNvSpPr>
          <p:nvPr/>
        </p:nvSpPr>
        <p:spPr bwMode="auto">
          <a:xfrm>
            <a:off x="8245475" y="4652963"/>
            <a:ext cx="360363" cy="360362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59" name="Oval 30"/>
          <p:cNvSpPr>
            <a:spLocks noChangeArrowheads="1"/>
          </p:cNvSpPr>
          <p:nvPr/>
        </p:nvSpPr>
        <p:spPr bwMode="auto">
          <a:xfrm>
            <a:off x="8101013" y="3213100"/>
            <a:ext cx="647700" cy="649288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60" name="Oval 31"/>
          <p:cNvSpPr>
            <a:spLocks noChangeArrowheads="1"/>
          </p:cNvSpPr>
          <p:nvPr/>
        </p:nvSpPr>
        <p:spPr bwMode="auto">
          <a:xfrm>
            <a:off x="8174038" y="4005263"/>
            <a:ext cx="503237" cy="503237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61" name="Oval 32"/>
          <p:cNvSpPr>
            <a:spLocks noChangeArrowheads="1"/>
          </p:cNvSpPr>
          <p:nvPr/>
        </p:nvSpPr>
        <p:spPr bwMode="auto">
          <a:xfrm>
            <a:off x="8316913" y="5157788"/>
            <a:ext cx="215900" cy="215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62" name="Oval 33"/>
          <p:cNvSpPr>
            <a:spLocks noChangeArrowheads="1"/>
          </p:cNvSpPr>
          <p:nvPr/>
        </p:nvSpPr>
        <p:spPr bwMode="auto">
          <a:xfrm>
            <a:off x="8388350" y="5589588"/>
            <a:ext cx="73025" cy="71437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7763" name="Rectangle 34"/>
          <p:cNvSpPr>
            <a:spLocks noChangeArrowheads="1"/>
          </p:cNvSpPr>
          <p:nvPr/>
        </p:nvSpPr>
        <p:spPr bwMode="auto">
          <a:xfrm>
            <a:off x="7924800" y="2660650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>
                <a:latin typeface="Garamond" pitchFamily="18" charset="0"/>
              </a:rPr>
              <a:t>專業化程度</a:t>
            </a:r>
          </a:p>
        </p:txBody>
      </p:sp>
      <p:sp>
        <p:nvSpPr>
          <p:cNvPr id="457764" name="Oval 35"/>
          <p:cNvSpPr>
            <a:spLocks noChangeArrowheads="1"/>
          </p:cNvSpPr>
          <p:nvPr/>
        </p:nvSpPr>
        <p:spPr bwMode="auto">
          <a:xfrm>
            <a:off x="3924300" y="4941888"/>
            <a:ext cx="360363" cy="360362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Garamond" pitchFamily="18" charset="0"/>
            </a:endParaRPr>
          </a:p>
        </p:txBody>
      </p:sp>
      <p:sp>
        <p:nvSpPr>
          <p:cNvPr id="457765" name="Text Box 36"/>
          <p:cNvSpPr txBox="1">
            <a:spLocks noChangeArrowheads="1"/>
          </p:cNvSpPr>
          <p:nvPr/>
        </p:nvSpPr>
        <p:spPr bwMode="auto">
          <a:xfrm>
            <a:off x="8772525" y="33496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7766" name="Text Box 37"/>
          <p:cNvSpPr txBox="1">
            <a:spLocks noChangeArrowheads="1"/>
          </p:cNvSpPr>
          <p:nvPr/>
        </p:nvSpPr>
        <p:spPr bwMode="auto">
          <a:xfrm>
            <a:off x="8772525" y="407035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7767" name="Text Box 38"/>
          <p:cNvSpPr txBox="1">
            <a:spLocks noChangeArrowheads="1"/>
          </p:cNvSpPr>
          <p:nvPr/>
        </p:nvSpPr>
        <p:spPr bwMode="auto">
          <a:xfrm>
            <a:off x="8772525" y="46529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7768" name="Text Box 39"/>
          <p:cNvSpPr txBox="1">
            <a:spLocks noChangeArrowheads="1"/>
          </p:cNvSpPr>
          <p:nvPr/>
        </p:nvSpPr>
        <p:spPr bwMode="auto">
          <a:xfrm>
            <a:off x="8772525" y="50847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7769" name="Text Box 40"/>
          <p:cNvSpPr txBox="1">
            <a:spLocks noChangeArrowheads="1"/>
          </p:cNvSpPr>
          <p:nvPr/>
        </p:nvSpPr>
        <p:spPr bwMode="auto">
          <a:xfrm>
            <a:off x="8772525" y="54451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7770" name="Line 41"/>
          <p:cNvSpPr>
            <a:spLocks noChangeShapeType="1"/>
          </p:cNvSpPr>
          <p:nvPr/>
        </p:nvSpPr>
        <p:spPr bwMode="auto">
          <a:xfrm flipV="1">
            <a:off x="4356100" y="1125538"/>
            <a:ext cx="3240088" cy="3743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7771" name="Text Box 42"/>
          <p:cNvSpPr txBox="1">
            <a:spLocks noChangeArrowheads="1"/>
          </p:cNvSpPr>
          <p:nvPr/>
        </p:nvSpPr>
        <p:spPr bwMode="auto">
          <a:xfrm>
            <a:off x="3992563" y="493395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chemeClr val="bg1"/>
                </a:solidFill>
                <a:latin typeface="Garamond" pitchFamily="18" charset="0"/>
              </a:rPr>
              <a:t>3</a:t>
            </a:r>
          </a:p>
        </p:txBody>
      </p:sp>
      <p:sp>
        <p:nvSpPr>
          <p:cNvPr id="457772" name="Text Box 43"/>
          <p:cNvSpPr txBox="1">
            <a:spLocks noChangeArrowheads="1"/>
          </p:cNvSpPr>
          <p:nvPr/>
        </p:nvSpPr>
        <p:spPr bwMode="auto">
          <a:xfrm>
            <a:off x="7812088" y="6143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chemeClr val="bg1"/>
                </a:solidFill>
                <a:latin typeface="Garamond" pitchFamily="18" charset="0"/>
              </a:rPr>
              <a:t>5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668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b="0" smtClean="0">
                <a:solidFill>
                  <a:srgbClr val="FFFF00"/>
                </a:solidFill>
                <a:latin typeface="新細明體" pitchFamily="18" charset="-120"/>
              </a:rPr>
              <a:t>關鍵知識缺口分析</a:t>
            </a:r>
            <a:r>
              <a:rPr kumimoji="0" lang="zh-TW" altLang="en-US" b="0" smtClean="0">
                <a:solidFill>
                  <a:srgbClr val="FFFF00"/>
                </a:solidFill>
              </a:rPr>
              <a:t>（例）</a:t>
            </a:r>
          </a:p>
        </p:txBody>
      </p:sp>
      <p:sp>
        <p:nvSpPr>
          <p:cNvPr id="45875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047D272-6E33-48C3-83D5-348633BC4E69}" type="slidenum">
              <a:rPr lang="en-US" altLang="zh-TW" smtClean="0">
                <a:latin typeface="Arial" charset="0"/>
                <a:ea typeface="新細明體" charset="-120"/>
              </a:rPr>
              <a:pPr/>
              <a:t>25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8756" name="Line 3"/>
          <p:cNvSpPr>
            <a:spLocks noChangeShapeType="1"/>
          </p:cNvSpPr>
          <p:nvPr/>
        </p:nvSpPr>
        <p:spPr bwMode="auto">
          <a:xfrm>
            <a:off x="1620838" y="6237288"/>
            <a:ext cx="6264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57" name="Line 4"/>
          <p:cNvSpPr>
            <a:spLocks noChangeShapeType="1"/>
          </p:cNvSpPr>
          <p:nvPr/>
        </p:nvSpPr>
        <p:spPr bwMode="auto">
          <a:xfrm flipV="1">
            <a:off x="1620838" y="836613"/>
            <a:ext cx="0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58" name="Text Box 5"/>
          <p:cNvSpPr txBox="1">
            <a:spLocks noChangeArrowheads="1"/>
          </p:cNvSpPr>
          <p:nvPr/>
        </p:nvSpPr>
        <p:spPr bwMode="auto">
          <a:xfrm>
            <a:off x="4552950" y="6488113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>
                <a:latin typeface="Garamond" pitchFamily="18" charset="0"/>
              </a:rPr>
              <a:t>擴散程度</a:t>
            </a:r>
          </a:p>
        </p:txBody>
      </p:sp>
      <p:sp>
        <p:nvSpPr>
          <p:cNvPr id="458759" name="Text Box 6"/>
          <p:cNvSpPr txBox="1">
            <a:spLocks noChangeArrowheads="1"/>
          </p:cNvSpPr>
          <p:nvPr/>
        </p:nvSpPr>
        <p:spPr bwMode="auto">
          <a:xfrm>
            <a:off x="944563" y="2420938"/>
            <a:ext cx="458787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kumimoji="0" lang="zh-TW" altLang="en-US">
                <a:latin typeface="Garamond" pitchFamily="18" charset="0"/>
              </a:rPr>
              <a:t>書面化程度</a:t>
            </a:r>
          </a:p>
        </p:txBody>
      </p:sp>
      <p:sp>
        <p:nvSpPr>
          <p:cNvPr id="458760" name="Line 7"/>
          <p:cNvSpPr>
            <a:spLocks noChangeShapeType="1"/>
          </p:cNvSpPr>
          <p:nvPr/>
        </p:nvSpPr>
        <p:spPr bwMode="auto">
          <a:xfrm>
            <a:off x="1620838" y="8366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1" name="Line 8"/>
          <p:cNvSpPr>
            <a:spLocks noChangeShapeType="1"/>
          </p:cNvSpPr>
          <p:nvPr/>
        </p:nvSpPr>
        <p:spPr bwMode="auto">
          <a:xfrm>
            <a:off x="7885113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2" name="Line 9"/>
          <p:cNvSpPr>
            <a:spLocks noChangeShapeType="1"/>
          </p:cNvSpPr>
          <p:nvPr/>
        </p:nvSpPr>
        <p:spPr bwMode="auto">
          <a:xfrm>
            <a:off x="6630988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3" name="Line 10"/>
          <p:cNvSpPr>
            <a:spLocks noChangeShapeType="1"/>
          </p:cNvSpPr>
          <p:nvPr/>
        </p:nvSpPr>
        <p:spPr bwMode="auto">
          <a:xfrm>
            <a:off x="4125913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4" name="Line 11"/>
          <p:cNvSpPr>
            <a:spLocks noChangeShapeType="1"/>
          </p:cNvSpPr>
          <p:nvPr/>
        </p:nvSpPr>
        <p:spPr bwMode="auto">
          <a:xfrm>
            <a:off x="5378450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5" name="Line 12"/>
          <p:cNvSpPr>
            <a:spLocks noChangeShapeType="1"/>
          </p:cNvSpPr>
          <p:nvPr/>
        </p:nvSpPr>
        <p:spPr bwMode="auto">
          <a:xfrm>
            <a:off x="2873375" y="836613"/>
            <a:ext cx="0" cy="5400675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6" name="Line 13"/>
          <p:cNvSpPr>
            <a:spLocks noChangeShapeType="1"/>
          </p:cNvSpPr>
          <p:nvPr/>
        </p:nvSpPr>
        <p:spPr bwMode="auto">
          <a:xfrm>
            <a:off x="1620838" y="19161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7" name="Line 14"/>
          <p:cNvSpPr>
            <a:spLocks noChangeShapeType="1"/>
          </p:cNvSpPr>
          <p:nvPr/>
        </p:nvSpPr>
        <p:spPr bwMode="auto">
          <a:xfrm>
            <a:off x="1620838" y="2995613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8" name="Line 15"/>
          <p:cNvSpPr>
            <a:spLocks noChangeShapeType="1"/>
          </p:cNvSpPr>
          <p:nvPr/>
        </p:nvSpPr>
        <p:spPr bwMode="auto">
          <a:xfrm>
            <a:off x="1620838" y="4076700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69" name="Line 16"/>
          <p:cNvSpPr>
            <a:spLocks noChangeShapeType="1"/>
          </p:cNvSpPr>
          <p:nvPr/>
        </p:nvSpPr>
        <p:spPr bwMode="auto">
          <a:xfrm>
            <a:off x="1620838" y="5156200"/>
            <a:ext cx="626427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70" name="Text Box 17"/>
          <p:cNvSpPr txBox="1">
            <a:spLocks noChangeArrowheads="1"/>
          </p:cNvSpPr>
          <p:nvPr/>
        </p:nvSpPr>
        <p:spPr bwMode="auto">
          <a:xfrm>
            <a:off x="2700338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8771" name="Text Box 18"/>
          <p:cNvSpPr txBox="1">
            <a:spLocks noChangeArrowheads="1"/>
          </p:cNvSpPr>
          <p:nvPr/>
        </p:nvSpPr>
        <p:spPr bwMode="auto">
          <a:xfrm>
            <a:off x="3992563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8772" name="Text Box 19"/>
          <p:cNvSpPr txBox="1">
            <a:spLocks noChangeArrowheads="1"/>
          </p:cNvSpPr>
          <p:nvPr/>
        </p:nvSpPr>
        <p:spPr bwMode="auto">
          <a:xfrm>
            <a:off x="5219700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8773" name="Text Box 20"/>
          <p:cNvSpPr txBox="1">
            <a:spLocks noChangeArrowheads="1"/>
          </p:cNvSpPr>
          <p:nvPr/>
        </p:nvSpPr>
        <p:spPr bwMode="auto">
          <a:xfrm>
            <a:off x="6516688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8774" name="Text Box 21"/>
          <p:cNvSpPr txBox="1">
            <a:spLocks noChangeArrowheads="1"/>
          </p:cNvSpPr>
          <p:nvPr/>
        </p:nvSpPr>
        <p:spPr bwMode="auto">
          <a:xfrm>
            <a:off x="7740650" y="62531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8775" name="Text Box 22"/>
          <p:cNvSpPr txBox="1">
            <a:spLocks noChangeArrowheads="1"/>
          </p:cNvSpPr>
          <p:nvPr/>
        </p:nvSpPr>
        <p:spPr bwMode="auto">
          <a:xfrm>
            <a:off x="1295400" y="50133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8776" name="Text Box 23"/>
          <p:cNvSpPr txBox="1">
            <a:spLocks noChangeArrowheads="1"/>
          </p:cNvSpPr>
          <p:nvPr/>
        </p:nvSpPr>
        <p:spPr bwMode="auto">
          <a:xfrm>
            <a:off x="1295400" y="39338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8777" name="Text Box 24"/>
          <p:cNvSpPr txBox="1">
            <a:spLocks noChangeArrowheads="1"/>
          </p:cNvSpPr>
          <p:nvPr/>
        </p:nvSpPr>
        <p:spPr bwMode="auto">
          <a:xfrm>
            <a:off x="1295400" y="2852738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8778" name="Text Box 25"/>
          <p:cNvSpPr txBox="1">
            <a:spLocks noChangeArrowheads="1"/>
          </p:cNvSpPr>
          <p:nvPr/>
        </p:nvSpPr>
        <p:spPr bwMode="auto">
          <a:xfrm>
            <a:off x="1295400" y="1773238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8779" name="Text Box 26"/>
          <p:cNvSpPr txBox="1">
            <a:spLocks noChangeArrowheads="1"/>
          </p:cNvSpPr>
          <p:nvPr/>
        </p:nvSpPr>
        <p:spPr bwMode="auto">
          <a:xfrm>
            <a:off x="1295400" y="69215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8780" name="Rectangle 27"/>
          <p:cNvSpPr>
            <a:spLocks noChangeArrowheads="1"/>
          </p:cNvSpPr>
          <p:nvPr/>
        </p:nvSpPr>
        <p:spPr bwMode="auto">
          <a:xfrm>
            <a:off x="0" y="258763"/>
            <a:ext cx="241141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2400">
                <a:solidFill>
                  <a:srgbClr val="FFFF00"/>
                </a:solidFill>
                <a:latin typeface="Garamond" pitchFamily="18" charset="0"/>
              </a:rPr>
              <a:t> </a:t>
            </a:r>
            <a:r>
              <a:rPr kumimoji="0" lang="zh-TW" altLang="en-US" sz="2400">
                <a:solidFill>
                  <a:srgbClr val="FFFF00"/>
                </a:solidFill>
                <a:latin typeface="Garamond" pitchFamily="18" charset="0"/>
              </a:rPr>
              <a:t>專案管理知識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None/>
            </a:pPr>
            <a:endParaRPr kumimoji="0" lang="en-US" altLang="zh-TW" sz="2400">
              <a:solidFill>
                <a:srgbClr val="FFFF00"/>
              </a:solidFill>
              <a:latin typeface="Garamond" pitchFamily="18" charset="0"/>
            </a:endParaRPr>
          </a:p>
        </p:txBody>
      </p:sp>
      <p:sp>
        <p:nvSpPr>
          <p:cNvPr id="458781" name="Oval 28"/>
          <p:cNvSpPr>
            <a:spLocks noChangeArrowheads="1"/>
          </p:cNvSpPr>
          <p:nvPr/>
        </p:nvSpPr>
        <p:spPr bwMode="auto">
          <a:xfrm>
            <a:off x="8245475" y="4652963"/>
            <a:ext cx="360363" cy="360362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82" name="Oval 29"/>
          <p:cNvSpPr>
            <a:spLocks noChangeArrowheads="1"/>
          </p:cNvSpPr>
          <p:nvPr/>
        </p:nvSpPr>
        <p:spPr bwMode="auto">
          <a:xfrm>
            <a:off x="8101013" y="3213100"/>
            <a:ext cx="647700" cy="649288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83" name="Oval 30"/>
          <p:cNvSpPr>
            <a:spLocks noChangeArrowheads="1"/>
          </p:cNvSpPr>
          <p:nvPr/>
        </p:nvSpPr>
        <p:spPr bwMode="auto">
          <a:xfrm>
            <a:off x="8174038" y="4005263"/>
            <a:ext cx="503237" cy="503237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84" name="Oval 31"/>
          <p:cNvSpPr>
            <a:spLocks noChangeArrowheads="1"/>
          </p:cNvSpPr>
          <p:nvPr/>
        </p:nvSpPr>
        <p:spPr bwMode="auto">
          <a:xfrm>
            <a:off x="8316913" y="5157788"/>
            <a:ext cx="215900" cy="215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85" name="Oval 32"/>
          <p:cNvSpPr>
            <a:spLocks noChangeArrowheads="1"/>
          </p:cNvSpPr>
          <p:nvPr/>
        </p:nvSpPr>
        <p:spPr bwMode="auto">
          <a:xfrm>
            <a:off x="8388350" y="5589588"/>
            <a:ext cx="73025" cy="71437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86" name="Rectangle 33"/>
          <p:cNvSpPr>
            <a:spLocks noChangeArrowheads="1"/>
          </p:cNvSpPr>
          <p:nvPr/>
        </p:nvSpPr>
        <p:spPr bwMode="auto">
          <a:xfrm>
            <a:off x="7924800" y="2660650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>
                <a:latin typeface="Garamond" pitchFamily="18" charset="0"/>
              </a:rPr>
              <a:t>專業化程度</a:t>
            </a:r>
          </a:p>
        </p:txBody>
      </p:sp>
      <p:sp>
        <p:nvSpPr>
          <p:cNvPr id="458787" name="Text Box 34"/>
          <p:cNvSpPr txBox="1">
            <a:spLocks noChangeArrowheads="1"/>
          </p:cNvSpPr>
          <p:nvPr/>
        </p:nvSpPr>
        <p:spPr bwMode="auto">
          <a:xfrm>
            <a:off x="8772525" y="33496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5</a:t>
            </a:r>
          </a:p>
        </p:txBody>
      </p:sp>
      <p:sp>
        <p:nvSpPr>
          <p:cNvPr id="458788" name="Text Box 35"/>
          <p:cNvSpPr txBox="1">
            <a:spLocks noChangeArrowheads="1"/>
          </p:cNvSpPr>
          <p:nvPr/>
        </p:nvSpPr>
        <p:spPr bwMode="auto">
          <a:xfrm>
            <a:off x="8772525" y="407035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4</a:t>
            </a:r>
          </a:p>
        </p:txBody>
      </p:sp>
      <p:sp>
        <p:nvSpPr>
          <p:cNvPr id="458789" name="Text Box 36"/>
          <p:cNvSpPr txBox="1">
            <a:spLocks noChangeArrowheads="1"/>
          </p:cNvSpPr>
          <p:nvPr/>
        </p:nvSpPr>
        <p:spPr bwMode="auto">
          <a:xfrm>
            <a:off x="8772525" y="46529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3</a:t>
            </a:r>
          </a:p>
        </p:txBody>
      </p:sp>
      <p:sp>
        <p:nvSpPr>
          <p:cNvPr id="458790" name="Text Box 37"/>
          <p:cNvSpPr txBox="1">
            <a:spLocks noChangeArrowheads="1"/>
          </p:cNvSpPr>
          <p:nvPr/>
        </p:nvSpPr>
        <p:spPr bwMode="auto">
          <a:xfrm>
            <a:off x="8772525" y="5084763"/>
            <a:ext cx="292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2</a:t>
            </a:r>
          </a:p>
        </p:txBody>
      </p:sp>
      <p:sp>
        <p:nvSpPr>
          <p:cNvPr id="458791" name="Text Box 38"/>
          <p:cNvSpPr txBox="1">
            <a:spLocks noChangeArrowheads="1"/>
          </p:cNvSpPr>
          <p:nvPr/>
        </p:nvSpPr>
        <p:spPr bwMode="auto">
          <a:xfrm>
            <a:off x="8772525" y="544512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Garamond" pitchFamily="18" charset="0"/>
              </a:rPr>
              <a:t>1</a:t>
            </a:r>
          </a:p>
        </p:txBody>
      </p:sp>
      <p:sp>
        <p:nvSpPr>
          <p:cNvPr id="458792" name="Line 39"/>
          <p:cNvSpPr>
            <a:spLocks noChangeShapeType="1"/>
          </p:cNvSpPr>
          <p:nvPr/>
        </p:nvSpPr>
        <p:spPr bwMode="auto">
          <a:xfrm flipV="1">
            <a:off x="4211638" y="1341438"/>
            <a:ext cx="1008062" cy="3527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58793" name="Oval 40"/>
          <p:cNvSpPr>
            <a:spLocks noChangeArrowheads="1"/>
          </p:cNvSpPr>
          <p:nvPr/>
        </p:nvSpPr>
        <p:spPr bwMode="auto">
          <a:xfrm>
            <a:off x="3995738" y="5013325"/>
            <a:ext cx="215900" cy="215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94" name="Oval 41"/>
          <p:cNvSpPr>
            <a:spLocks noChangeArrowheads="1"/>
          </p:cNvSpPr>
          <p:nvPr/>
        </p:nvSpPr>
        <p:spPr bwMode="auto">
          <a:xfrm>
            <a:off x="5076825" y="692150"/>
            <a:ext cx="503238" cy="503238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58795" name="Text Box 42"/>
          <p:cNvSpPr txBox="1">
            <a:spLocks noChangeArrowheads="1"/>
          </p:cNvSpPr>
          <p:nvPr/>
        </p:nvSpPr>
        <p:spPr bwMode="auto">
          <a:xfrm>
            <a:off x="3948113" y="493395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>
                <a:solidFill>
                  <a:schemeClr val="bg2"/>
                </a:solidFill>
                <a:latin typeface="Garamond" pitchFamily="18" charset="0"/>
              </a:rPr>
              <a:t>2</a:t>
            </a:r>
          </a:p>
        </p:txBody>
      </p:sp>
      <p:sp>
        <p:nvSpPr>
          <p:cNvPr id="458796" name="Text Box 43"/>
          <p:cNvSpPr txBox="1">
            <a:spLocks noChangeArrowheads="1"/>
          </p:cNvSpPr>
          <p:nvPr/>
        </p:nvSpPr>
        <p:spPr bwMode="auto">
          <a:xfrm>
            <a:off x="5216525" y="765175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chemeClr val="bg2"/>
                </a:solidFill>
                <a:latin typeface="Garamond" pitchFamily="18" charset="0"/>
              </a:rPr>
              <a:t>4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8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en-US" altLang="zh-TW" b="0" smtClean="0">
                <a:solidFill>
                  <a:srgbClr val="FFFF00"/>
                </a:solidFill>
              </a:rPr>
              <a:t>KM</a:t>
            </a:r>
            <a:r>
              <a:rPr kumimoji="0" lang="zh-TW" altLang="en-US" b="0" smtClean="0">
                <a:solidFill>
                  <a:srgbClr val="FFFF00"/>
                </a:solidFill>
              </a:rPr>
              <a:t>行動方案（例）</a:t>
            </a:r>
          </a:p>
        </p:txBody>
      </p:sp>
      <p:sp>
        <p:nvSpPr>
          <p:cNvPr id="45977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DDB51C-0F09-4CE4-8A9D-9602EB100E4B}" type="slidenum">
              <a:rPr lang="en-US" altLang="zh-TW" smtClean="0">
                <a:latin typeface="Arial" charset="0"/>
                <a:ea typeface="新細明體" charset="-120"/>
              </a:rPr>
              <a:pPr/>
              <a:t>26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59780" name="Text Box 3"/>
          <p:cNvSpPr txBox="1">
            <a:spLocks noChangeArrowheads="1"/>
          </p:cNvSpPr>
          <p:nvPr/>
        </p:nvSpPr>
        <p:spPr bwMode="auto">
          <a:xfrm>
            <a:off x="2195513" y="1531938"/>
            <a:ext cx="1871662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書面化程度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(Codification)</a:t>
            </a:r>
          </a:p>
        </p:txBody>
      </p:sp>
      <p:sp>
        <p:nvSpPr>
          <p:cNvPr id="459781" name="Text Box 4"/>
          <p:cNvSpPr txBox="1">
            <a:spLocks noChangeArrowheads="1"/>
          </p:cNvSpPr>
          <p:nvPr/>
        </p:nvSpPr>
        <p:spPr bwMode="auto">
          <a:xfrm>
            <a:off x="4740275" y="1531938"/>
            <a:ext cx="1776413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擴散程度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(Diffusion)</a:t>
            </a:r>
          </a:p>
        </p:txBody>
      </p:sp>
      <p:sp>
        <p:nvSpPr>
          <p:cNvPr id="459782" name="Text Box 5"/>
          <p:cNvSpPr txBox="1">
            <a:spLocks noChangeArrowheads="1"/>
          </p:cNvSpPr>
          <p:nvPr/>
        </p:nvSpPr>
        <p:spPr bwMode="auto">
          <a:xfrm>
            <a:off x="7023100" y="1531938"/>
            <a:ext cx="1870075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專業化程度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(Proficiency)</a:t>
            </a:r>
          </a:p>
        </p:txBody>
      </p:sp>
      <p:sp>
        <p:nvSpPr>
          <p:cNvPr id="459783" name="Text Box 6"/>
          <p:cNvSpPr txBox="1">
            <a:spLocks noChangeArrowheads="1"/>
          </p:cNvSpPr>
          <p:nvPr/>
        </p:nvSpPr>
        <p:spPr bwMode="auto">
          <a:xfrm>
            <a:off x="2474913" y="3063875"/>
            <a:ext cx="1381125" cy="527050"/>
          </a:xfrm>
          <a:prstGeom prst="rect">
            <a:avLst/>
          </a:prstGeom>
          <a:solidFill>
            <a:srgbClr val="FFCC99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400">
                <a:solidFill>
                  <a:srgbClr val="CC3300"/>
                </a:solidFill>
                <a:ea typeface="標楷體" pitchFamily="65" charset="-120"/>
              </a:rPr>
              <a:t>知識儲存</a:t>
            </a:r>
          </a:p>
        </p:txBody>
      </p:sp>
      <p:sp>
        <p:nvSpPr>
          <p:cNvPr id="459784" name="Text Box 7"/>
          <p:cNvSpPr txBox="1">
            <a:spLocks noChangeArrowheads="1"/>
          </p:cNvSpPr>
          <p:nvPr/>
        </p:nvSpPr>
        <p:spPr bwMode="auto">
          <a:xfrm>
            <a:off x="4932363" y="3065463"/>
            <a:ext cx="1381125" cy="527050"/>
          </a:xfrm>
          <a:prstGeom prst="rect">
            <a:avLst/>
          </a:prstGeom>
          <a:solidFill>
            <a:srgbClr val="FFCC99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400">
                <a:solidFill>
                  <a:srgbClr val="CC3300"/>
                </a:solidFill>
                <a:ea typeface="標楷體" pitchFamily="65" charset="-120"/>
              </a:rPr>
              <a:t>知識分享</a:t>
            </a:r>
          </a:p>
        </p:txBody>
      </p:sp>
      <p:sp>
        <p:nvSpPr>
          <p:cNvPr id="459785" name="Text Box 8"/>
          <p:cNvSpPr txBox="1">
            <a:spLocks noChangeArrowheads="1"/>
          </p:cNvSpPr>
          <p:nvPr/>
        </p:nvSpPr>
        <p:spPr bwMode="auto">
          <a:xfrm>
            <a:off x="7367588" y="3065463"/>
            <a:ext cx="1381125" cy="527050"/>
          </a:xfrm>
          <a:prstGeom prst="rect">
            <a:avLst/>
          </a:prstGeom>
          <a:solidFill>
            <a:srgbClr val="FFCC99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400">
                <a:solidFill>
                  <a:srgbClr val="CC3300"/>
                </a:solidFill>
                <a:ea typeface="標楷體" pitchFamily="65" charset="-120"/>
              </a:rPr>
              <a:t>知識學習</a:t>
            </a:r>
          </a:p>
        </p:txBody>
      </p:sp>
      <p:sp>
        <p:nvSpPr>
          <p:cNvPr id="459786" name="Text Box 9"/>
          <p:cNvSpPr txBox="1">
            <a:spLocks noChangeArrowheads="1"/>
          </p:cNvSpPr>
          <p:nvPr/>
        </p:nvSpPr>
        <p:spPr bwMode="auto">
          <a:xfrm>
            <a:off x="323850" y="308927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Garamond" pitchFamily="18" charset="0"/>
              </a:rPr>
              <a:t>行動目標</a:t>
            </a:r>
          </a:p>
        </p:txBody>
      </p:sp>
      <p:sp>
        <p:nvSpPr>
          <p:cNvPr id="459787" name="Text Box 10"/>
          <p:cNvSpPr txBox="1">
            <a:spLocks noChangeArrowheads="1"/>
          </p:cNvSpPr>
          <p:nvPr/>
        </p:nvSpPr>
        <p:spPr bwMode="auto">
          <a:xfrm>
            <a:off x="323850" y="449897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Garamond" pitchFamily="18" charset="0"/>
              </a:rPr>
              <a:t>行動方案</a:t>
            </a:r>
          </a:p>
        </p:txBody>
      </p:sp>
      <p:sp>
        <p:nvSpPr>
          <p:cNvPr id="459788" name="Text Box 11"/>
          <p:cNvSpPr txBox="1">
            <a:spLocks noChangeArrowheads="1"/>
          </p:cNvSpPr>
          <p:nvPr/>
        </p:nvSpPr>
        <p:spPr bwMode="auto">
          <a:xfrm>
            <a:off x="2268538" y="4394200"/>
            <a:ext cx="1838325" cy="835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建置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CRM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資訊系統</a:t>
            </a:r>
          </a:p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建立行銷知識庫</a:t>
            </a:r>
          </a:p>
          <a:p>
            <a:endParaRPr lang="en-US" altLang="zh-TW" sz="1600">
              <a:solidFill>
                <a:schemeClr val="bg2"/>
              </a:solidFill>
              <a:latin typeface="Garamond" pitchFamily="18" charset="0"/>
            </a:endParaRPr>
          </a:p>
        </p:txBody>
      </p:sp>
      <p:sp>
        <p:nvSpPr>
          <p:cNvPr id="459789" name="Text Box 12"/>
          <p:cNvSpPr txBox="1">
            <a:spLocks noChangeArrowheads="1"/>
          </p:cNvSpPr>
          <p:nvPr/>
        </p:nvSpPr>
        <p:spPr bwMode="auto">
          <a:xfrm>
            <a:off x="4500563" y="4394200"/>
            <a:ext cx="2428875" cy="835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建立專家網頁</a:t>
            </a:r>
          </a:p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成立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CRM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學習社群</a:t>
            </a:r>
          </a:p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提撥行銷部知識分享獎金</a:t>
            </a:r>
          </a:p>
        </p:txBody>
      </p:sp>
      <p:sp>
        <p:nvSpPr>
          <p:cNvPr id="459790" name="Text Box 13"/>
          <p:cNvSpPr txBox="1">
            <a:spLocks noChangeArrowheads="1"/>
          </p:cNvSpPr>
          <p:nvPr/>
        </p:nvSpPr>
        <p:spPr bwMode="auto">
          <a:xfrm>
            <a:off x="7408863" y="4351338"/>
            <a:ext cx="1431925" cy="835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設計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CRM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課程</a:t>
            </a:r>
          </a:p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學習護照制度</a:t>
            </a:r>
          </a:p>
          <a:p>
            <a:endParaRPr lang="en-US" altLang="zh-TW" sz="1600">
              <a:solidFill>
                <a:schemeClr val="bg2"/>
              </a:solidFill>
              <a:latin typeface="Garamond" pitchFamily="18" charset="0"/>
            </a:endParaRPr>
          </a:p>
        </p:txBody>
      </p:sp>
      <p:sp>
        <p:nvSpPr>
          <p:cNvPr id="459791" name="AutoShape 14"/>
          <p:cNvSpPr>
            <a:spLocks noChangeArrowheads="1"/>
          </p:cNvSpPr>
          <p:nvPr/>
        </p:nvSpPr>
        <p:spPr bwMode="auto">
          <a:xfrm>
            <a:off x="2987675" y="2492375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2" name="AutoShape 15"/>
          <p:cNvSpPr>
            <a:spLocks noChangeArrowheads="1"/>
          </p:cNvSpPr>
          <p:nvPr/>
        </p:nvSpPr>
        <p:spPr bwMode="auto">
          <a:xfrm>
            <a:off x="298767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3" name="AutoShape 16"/>
          <p:cNvSpPr>
            <a:spLocks noChangeArrowheads="1"/>
          </p:cNvSpPr>
          <p:nvPr/>
        </p:nvSpPr>
        <p:spPr bwMode="auto">
          <a:xfrm>
            <a:off x="5435600" y="2492375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4" name="AutoShape 17"/>
          <p:cNvSpPr>
            <a:spLocks noChangeArrowheads="1"/>
          </p:cNvSpPr>
          <p:nvPr/>
        </p:nvSpPr>
        <p:spPr bwMode="auto">
          <a:xfrm>
            <a:off x="5435600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5" name="AutoShape 18"/>
          <p:cNvSpPr>
            <a:spLocks noChangeArrowheads="1"/>
          </p:cNvSpPr>
          <p:nvPr/>
        </p:nvSpPr>
        <p:spPr bwMode="auto">
          <a:xfrm>
            <a:off x="7885113" y="2420938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6" name="AutoShape 19"/>
          <p:cNvSpPr>
            <a:spLocks noChangeArrowheads="1"/>
          </p:cNvSpPr>
          <p:nvPr/>
        </p:nvSpPr>
        <p:spPr bwMode="auto">
          <a:xfrm>
            <a:off x="7885113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59797" name="Rectangle 20"/>
          <p:cNvSpPr>
            <a:spLocks noChangeArrowheads="1"/>
          </p:cNvSpPr>
          <p:nvPr/>
        </p:nvSpPr>
        <p:spPr bwMode="auto">
          <a:xfrm>
            <a:off x="250825" y="188913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</a:pPr>
            <a:r>
              <a:rPr kumimoji="0" lang="en-US" altLang="zh-TW" sz="2400">
                <a:solidFill>
                  <a:srgbClr val="FFFF00"/>
                </a:solidFill>
                <a:latin typeface="Garamond" pitchFamily="18" charset="0"/>
              </a:rPr>
              <a:t>CRM</a:t>
            </a:r>
            <a:r>
              <a:rPr kumimoji="0" lang="zh-TW" altLang="en-US" sz="2400">
                <a:solidFill>
                  <a:srgbClr val="FFFF00"/>
                </a:solidFill>
                <a:latin typeface="Garamond" pitchFamily="18" charset="0"/>
              </a:rPr>
              <a:t>知識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en-US" altLang="zh-TW" smtClean="0">
                <a:solidFill>
                  <a:srgbClr val="FFFF00"/>
                </a:solidFill>
              </a:rPr>
              <a:t>T</a:t>
            </a:r>
            <a:r>
              <a:rPr kumimoji="0" lang="zh-TW" altLang="en-US" smtClean="0">
                <a:solidFill>
                  <a:srgbClr val="FFFF00"/>
                </a:solidFill>
              </a:rPr>
              <a:t>公司</a:t>
            </a:r>
            <a:r>
              <a:rPr kumimoji="0" lang="en-US" altLang="zh-TW" smtClean="0">
                <a:solidFill>
                  <a:srgbClr val="FFFF00"/>
                </a:solidFill>
              </a:rPr>
              <a:t>KM</a:t>
            </a:r>
            <a:r>
              <a:rPr kumimoji="0" lang="zh-TW" altLang="en-US" smtClean="0">
                <a:solidFill>
                  <a:srgbClr val="FFFF00"/>
                </a:solidFill>
              </a:rPr>
              <a:t>整體行動方案</a:t>
            </a:r>
          </a:p>
        </p:txBody>
      </p:sp>
      <p:sp>
        <p:nvSpPr>
          <p:cNvPr id="46080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379C5C-DB26-488B-8E18-EA3B0CC4247E}" type="slidenum">
              <a:rPr lang="en-US" altLang="zh-TW" smtClean="0">
                <a:latin typeface="Arial" charset="0"/>
                <a:ea typeface="新細明體" charset="-120"/>
              </a:rPr>
              <a:pPr/>
              <a:t>27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60804" name="Text Box 3"/>
          <p:cNvSpPr txBox="1">
            <a:spLocks noChangeArrowheads="1"/>
          </p:cNvSpPr>
          <p:nvPr/>
        </p:nvSpPr>
        <p:spPr bwMode="auto">
          <a:xfrm>
            <a:off x="539750" y="2459038"/>
            <a:ext cx="1871663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書面化程度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(Codification)</a:t>
            </a:r>
          </a:p>
        </p:txBody>
      </p:sp>
      <p:sp>
        <p:nvSpPr>
          <p:cNvPr id="460805" name="Text Box 4"/>
          <p:cNvSpPr txBox="1">
            <a:spLocks noChangeArrowheads="1"/>
          </p:cNvSpPr>
          <p:nvPr/>
        </p:nvSpPr>
        <p:spPr bwMode="auto">
          <a:xfrm>
            <a:off x="3492500" y="2459038"/>
            <a:ext cx="1776413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擴散程度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(Diffusion)</a:t>
            </a:r>
          </a:p>
        </p:txBody>
      </p:sp>
      <p:sp>
        <p:nvSpPr>
          <p:cNvPr id="460806" name="Text Box 5"/>
          <p:cNvSpPr txBox="1">
            <a:spLocks noChangeArrowheads="1"/>
          </p:cNvSpPr>
          <p:nvPr/>
        </p:nvSpPr>
        <p:spPr bwMode="auto">
          <a:xfrm>
            <a:off x="6659563" y="2473325"/>
            <a:ext cx="1870075" cy="7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專業化程度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(Proficiency)</a:t>
            </a:r>
          </a:p>
        </p:txBody>
      </p:sp>
      <p:sp>
        <p:nvSpPr>
          <p:cNvPr id="2129926" name="Text Box 6"/>
          <p:cNvSpPr txBox="1">
            <a:spLocks noChangeArrowheads="1"/>
          </p:cNvSpPr>
          <p:nvPr/>
        </p:nvSpPr>
        <p:spPr bwMode="auto">
          <a:xfrm>
            <a:off x="323850" y="3467100"/>
            <a:ext cx="2303463" cy="1474788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建置知識入口網站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建立知識庫系統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推動 </a:t>
            </a:r>
            <a:r>
              <a:rPr lang="en-US" altLang="zh-TW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ISO 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建立標準作業程序</a:t>
            </a:r>
          </a:p>
          <a:p>
            <a:pPr>
              <a:buFontTx/>
              <a:buChar char="•"/>
              <a:defRPr/>
            </a:pPr>
            <a:endParaRPr lang="en-US" altLang="zh-TW">
              <a:solidFill>
                <a:schemeClr val="bg2"/>
              </a:solidFill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2129927" name="Text Box 7"/>
          <p:cNvSpPr txBox="1">
            <a:spLocks noChangeArrowheads="1"/>
          </p:cNvSpPr>
          <p:nvPr/>
        </p:nvSpPr>
        <p:spPr bwMode="auto">
          <a:xfrm>
            <a:off x="2916238" y="3443288"/>
            <a:ext cx="2925762" cy="1474787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建立專家網頁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成立不同主題的實務社群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成立讀書會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建立知識分享獎勵制度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建立協同運作機制</a:t>
            </a:r>
          </a:p>
        </p:txBody>
      </p:sp>
      <p:sp>
        <p:nvSpPr>
          <p:cNvPr id="2129928" name="Text Box 8"/>
          <p:cNvSpPr txBox="1">
            <a:spLocks noChangeArrowheads="1"/>
          </p:cNvSpPr>
          <p:nvPr/>
        </p:nvSpPr>
        <p:spPr bwMode="auto">
          <a:xfrm>
            <a:off x="6083300" y="3443288"/>
            <a:ext cx="2881313" cy="174942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學習護照制度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規劃個人、組內、組間學習課程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建構線上學習系統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在職訓練與實習制度</a:t>
            </a:r>
          </a:p>
          <a:p>
            <a:pPr>
              <a:buFontTx/>
              <a:buChar char="•"/>
              <a:defRPr/>
            </a:pPr>
            <a:r>
              <a:rPr lang="zh-TW" altLang="en-US">
                <a:solidFill>
                  <a:schemeClr val="bg2"/>
                </a:solidFill>
                <a:latin typeface="Garamond" pitchFamily="18" charset="0"/>
                <a:ea typeface="新細明體" pitchFamily="18" charset="-120"/>
              </a:rPr>
              <a:t>技術購買引進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altLang="zh-TW" smtClean="0">
                <a:solidFill>
                  <a:srgbClr val="FFFF00"/>
                </a:solidFill>
              </a:rPr>
              <a:t>KM</a:t>
            </a:r>
            <a:r>
              <a:rPr kumimoji="0" lang="zh-TW" altLang="en-US" smtClean="0">
                <a:solidFill>
                  <a:srgbClr val="FFFF00"/>
                </a:solidFill>
              </a:rPr>
              <a:t>行動方案定位</a:t>
            </a:r>
          </a:p>
        </p:txBody>
      </p:sp>
      <p:sp>
        <p:nvSpPr>
          <p:cNvPr id="46182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E1136C-C779-416D-86E8-BA50FD844B0F}" type="slidenum">
              <a:rPr lang="en-US" altLang="zh-TW" smtClean="0">
                <a:latin typeface="Arial" charset="0"/>
                <a:ea typeface="新細明體" charset="-120"/>
              </a:rPr>
              <a:pPr/>
              <a:t>28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61828" name="Line 3"/>
          <p:cNvSpPr>
            <a:spLocks noChangeShapeType="1"/>
          </p:cNvSpPr>
          <p:nvPr/>
        </p:nvSpPr>
        <p:spPr bwMode="auto">
          <a:xfrm>
            <a:off x="900113" y="6021388"/>
            <a:ext cx="7775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61829" name="Line 4"/>
          <p:cNvSpPr>
            <a:spLocks noChangeShapeType="1"/>
          </p:cNvSpPr>
          <p:nvPr/>
        </p:nvSpPr>
        <p:spPr bwMode="auto">
          <a:xfrm flipV="1">
            <a:off x="900113" y="1773238"/>
            <a:ext cx="0" cy="42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61830" name="Rectangle 5"/>
          <p:cNvSpPr>
            <a:spLocks noChangeArrowheads="1"/>
          </p:cNvSpPr>
          <p:nvPr/>
        </p:nvSpPr>
        <p:spPr bwMode="auto">
          <a:xfrm>
            <a:off x="1187450" y="609282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監督式經營管理</a:t>
            </a:r>
            <a:endParaRPr lang="zh-TW" altLang="en-US"/>
          </a:p>
        </p:txBody>
      </p:sp>
      <p:sp>
        <p:nvSpPr>
          <p:cNvPr id="461831" name="Rectangle 6"/>
          <p:cNvSpPr>
            <a:spLocks noChangeArrowheads="1"/>
          </p:cNvSpPr>
          <p:nvPr/>
        </p:nvSpPr>
        <p:spPr bwMode="auto">
          <a:xfrm>
            <a:off x="3979863" y="6107113"/>
            <a:ext cx="160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團隊式經營管理</a:t>
            </a:r>
            <a:endParaRPr lang="zh-TW" altLang="en-US"/>
          </a:p>
        </p:txBody>
      </p:sp>
      <p:sp>
        <p:nvSpPr>
          <p:cNvPr id="461832" name="Rectangle 7"/>
          <p:cNvSpPr>
            <a:spLocks noChangeArrowheads="1"/>
          </p:cNvSpPr>
          <p:nvPr/>
        </p:nvSpPr>
        <p:spPr bwMode="auto">
          <a:xfrm>
            <a:off x="6588125" y="609282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創新式經營管理</a:t>
            </a:r>
            <a:endParaRPr lang="zh-TW" altLang="en-US"/>
          </a:p>
        </p:txBody>
      </p:sp>
      <p:sp>
        <p:nvSpPr>
          <p:cNvPr id="461833" name="Text Box 8"/>
          <p:cNvSpPr txBox="1">
            <a:spLocks noChangeArrowheads="1"/>
          </p:cNvSpPr>
          <p:nvPr/>
        </p:nvSpPr>
        <p:spPr bwMode="auto">
          <a:xfrm>
            <a:off x="395288" y="1989138"/>
            <a:ext cx="458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>
                <a:latin typeface="Garamond" pitchFamily="18" charset="0"/>
                <a:ea typeface="標楷體" pitchFamily="65" charset="-120"/>
              </a:rPr>
              <a:t>策略層次</a:t>
            </a:r>
          </a:p>
        </p:txBody>
      </p:sp>
      <p:sp>
        <p:nvSpPr>
          <p:cNvPr id="461834" name="Text Box 9"/>
          <p:cNvSpPr txBox="1">
            <a:spLocks noChangeArrowheads="1"/>
          </p:cNvSpPr>
          <p:nvPr/>
        </p:nvSpPr>
        <p:spPr bwMode="auto">
          <a:xfrm>
            <a:off x="395288" y="3321050"/>
            <a:ext cx="458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>
                <a:latin typeface="Garamond" pitchFamily="18" charset="0"/>
                <a:ea typeface="標楷體" pitchFamily="65" charset="-120"/>
              </a:rPr>
              <a:t>管理層次</a:t>
            </a:r>
          </a:p>
        </p:txBody>
      </p:sp>
      <p:sp>
        <p:nvSpPr>
          <p:cNvPr id="461835" name="Text Box 10"/>
          <p:cNvSpPr txBox="1">
            <a:spLocks noChangeArrowheads="1"/>
          </p:cNvSpPr>
          <p:nvPr/>
        </p:nvSpPr>
        <p:spPr bwMode="auto">
          <a:xfrm>
            <a:off x="395288" y="4652963"/>
            <a:ext cx="458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>
                <a:latin typeface="Garamond" pitchFamily="18" charset="0"/>
                <a:ea typeface="標楷體" pitchFamily="65" charset="-120"/>
              </a:rPr>
              <a:t>作業層次</a:t>
            </a:r>
          </a:p>
        </p:txBody>
      </p:sp>
      <p:sp>
        <p:nvSpPr>
          <p:cNvPr id="461836" name="Rectangle 11"/>
          <p:cNvSpPr>
            <a:spLocks noChangeArrowheads="1"/>
          </p:cNvSpPr>
          <p:nvPr/>
        </p:nvSpPr>
        <p:spPr bwMode="auto">
          <a:xfrm>
            <a:off x="3708400" y="6538913"/>
            <a:ext cx="2286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b="1">
                <a:solidFill>
                  <a:srgbClr val="FFFF00"/>
                </a:solidFill>
                <a:latin typeface="標楷體" pitchFamily="65" charset="-120"/>
                <a:ea typeface="細明體" pitchFamily="49" charset="-120"/>
              </a:rPr>
              <a:t>企業的組織條件與能力</a:t>
            </a:r>
            <a:endParaRPr lang="zh-TW" altLang="en-US">
              <a:solidFill>
                <a:srgbClr val="FFFF00"/>
              </a:solidFill>
              <a:ea typeface="細明體" pitchFamily="49" charset="-120"/>
            </a:endParaRPr>
          </a:p>
        </p:txBody>
      </p:sp>
      <p:sp>
        <p:nvSpPr>
          <p:cNvPr id="461837" name="Text Box 12"/>
          <p:cNvSpPr txBox="1">
            <a:spLocks noChangeArrowheads="1"/>
          </p:cNvSpPr>
          <p:nvPr/>
        </p:nvSpPr>
        <p:spPr bwMode="auto">
          <a:xfrm>
            <a:off x="0" y="3065463"/>
            <a:ext cx="458788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b="1">
                <a:solidFill>
                  <a:srgbClr val="FFFF00"/>
                </a:solidFill>
                <a:latin typeface="Garamond" pitchFamily="18" charset="0"/>
              </a:rPr>
              <a:t>資訊系統的層次</a:t>
            </a:r>
          </a:p>
        </p:txBody>
      </p:sp>
      <p:sp>
        <p:nvSpPr>
          <p:cNvPr id="461838" name="Text Box 13"/>
          <p:cNvSpPr txBox="1">
            <a:spLocks noChangeArrowheads="1"/>
          </p:cNvSpPr>
          <p:nvPr/>
        </p:nvSpPr>
        <p:spPr bwMode="auto">
          <a:xfrm>
            <a:off x="1476375" y="5589588"/>
            <a:ext cx="187325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建立標準作業程序</a:t>
            </a:r>
          </a:p>
        </p:txBody>
      </p:sp>
      <p:sp>
        <p:nvSpPr>
          <p:cNvPr id="461839" name="Text Box 14"/>
          <p:cNvSpPr txBox="1">
            <a:spLocks noChangeArrowheads="1"/>
          </p:cNvSpPr>
          <p:nvPr/>
        </p:nvSpPr>
        <p:spPr bwMode="auto">
          <a:xfrm>
            <a:off x="2195513" y="5157788"/>
            <a:ext cx="10080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推動 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ISO </a:t>
            </a:r>
          </a:p>
        </p:txBody>
      </p:sp>
      <p:sp>
        <p:nvSpPr>
          <p:cNvPr id="461840" name="Text Box 15"/>
          <p:cNvSpPr txBox="1">
            <a:spLocks noChangeArrowheads="1"/>
          </p:cNvSpPr>
          <p:nvPr/>
        </p:nvSpPr>
        <p:spPr bwMode="auto">
          <a:xfrm>
            <a:off x="3635375" y="2997200"/>
            <a:ext cx="1655763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建立知識庫系統</a:t>
            </a:r>
          </a:p>
        </p:txBody>
      </p:sp>
      <p:sp>
        <p:nvSpPr>
          <p:cNvPr id="461841" name="Text Box 16"/>
          <p:cNvSpPr txBox="1">
            <a:spLocks noChangeArrowheads="1"/>
          </p:cNvSpPr>
          <p:nvPr/>
        </p:nvSpPr>
        <p:spPr bwMode="auto">
          <a:xfrm>
            <a:off x="2627313" y="4581525"/>
            <a:ext cx="18716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建置知識入口網站</a:t>
            </a:r>
          </a:p>
        </p:txBody>
      </p:sp>
      <p:sp>
        <p:nvSpPr>
          <p:cNvPr id="461842" name="Text Box 17"/>
          <p:cNvSpPr txBox="1">
            <a:spLocks noChangeArrowheads="1"/>
          </p:cNvSpPr>
          <p:nvPr/>
        </p:nvSpPr>
        <p:spPr bwMode="auto">
          <a:xfrm>
            <a:off x="3132138" y="3429000"/>
            <a:ext cx="1871662" cy="346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建立協同運作機制</a:t>
            </a:r>
          </a:p>
        </p:txBody>
      </p:sp>
      <p:sp>
        <p:nvSpPr>
          <p:cNvPr id="461843" name="Text Box 18"/>
          <p:cNvSpPr txBox="1">
            <a:spLocks noChangeArrowheads="1"/>
          </p:cNvSpPr>
          <p:nvPr/>
        </p:nvSpPr>
        <p:spPr bwMode="auto">
          <a:xfrm>
            <a:off x="3419475" y="5603875"/>
            <a:ext cx="2376488" cy="346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建立知識分享獎勵制度</a:t>
            </a:r>
          </a:p>
        </p:txBody>
      </p:sp>
      <p:sp>
        <p:nvSpPr>
          <p:cNvPr id="461844" name="Text Box 19"/>
          <p:cNvSpPr txBox="1">
            <a:spLocks noChangeArrowheads="1"/>
          </p:cNvSpPr>
          <p:nvPr/>
        </p:nvSpPr>
        <p:spPr bwMode="auto">
          <a:xfrm>
            <a:off x="4643438" y="5229225"/>
            <a:ext cx="1295400" cy="346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成立讀書會</a:t>
            </a:r>
          </a:p>
        </p:txBody>
      </p:sp>
      <p:sp>
        <p:nvSpPr>
          <p:cNvPr id="461845" name="Text Box 20"/>
          <p:cNvSpPr txBox="1">
            <a:spLocks noChangeArrowheads="1"/>
          </p:cNvSpPr>
          <p:nvPr/>
        </p:nvSpPr>
        <p:spPr bwMode="auto">
          <a:xfrm>
            <a:off x="5148263" y="4508500"/>
            <a:ext cx="2447925" cy="346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成立不同主題的實務社群</a:t>
            </a:r>
          </a:p>
        </p:txBody>
      </p:sp>
      <p:sp>
        <p:nvSpPr>
          <p:cNvPr id="461846" name="Text Box 21"/>
          <p:cNvSpPr txBox="1">
            <a:spLocks noChangeArrowheads="1"/>
          </p:cNvSpPr>
          <p:nvPr/>
        </p:nvSpPr>
        <p:spPr bwMode="auto">
          <a:xfrm>
            <a:off x="6011863" y="2276475"/>
            <a:ext cx="1512887" cy="346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建立專家網頁</a:t>
            </a:r>
          </a:p>
        </p:txBody>
      </p:sp>
      <p:sp>
        <p:nvSpPr>
          <p:cNvPr id="461847" name="Text Box 22"/>
          <p:cNvSpPr txBox="1">
            <a:spLocks noChangeArrowheads="1"/>
          </p:cNvSpPr>
          <p:nvPr/>
        </p:nvSpPr>
        <p:spPr bwMode="auto">
          <a:xfrm>
            <a:off x="6443663" y="5229225"/>
            <a:ext cx="1439862" cy="346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技術購買引進</a:t>
            </a:r>
          </a:p>
        </p:txBody>
      </p:sp>
      <p:sp>
        <p:nvSpPr>
          <p:cNvPr id="461848" name="Text Box 23"/>
          <p:cNvSpPr txBox="1">
            <a:spLocks noChangeArrowheads="1"/>
          </p:cNvSpPr>
          <p:nvPr/>
        </p:nvSpPr>
        <p:spPr bwMode="auto">
          <a:xfrm>
            <a:off x="2195513" y="3789363"/>
            <a:ext cx="2087562" cy="346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在職訓練與實習制度</a:t>
            </a:r>
          </a:p>
        </p:txBody>
      </p:sp>
      <p:sp>
        <p:nvSpPr>
          <p:cNvPr id="461849" name="Text Box 24"/>
          <p:cNvSpPr txBox="1">
            <a:spLocks noChangeArrowheads="1"/>
          </p:cNvSpPr>
          <p:nvPr/>
        </p:nvSpPr>
        <p:spPr bwMode="auto">
          <a:xfrm>
            <a:off x="4427538" y="2636838"/>
            <a:ext cx="1943100" cy="346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建構線上學習系統</a:t>
            </a:r>
          </a:p>
        </p:txBody>
      </p:sp>
      <p:sp>
        <p:nvSpPr>
          <p:cNvPr id="461850" name="Text Box 25"/>
          <p:cNvSpPr txBox="1">
            <a:spLocks noChangeArrowheads="1"/>
          </p:cNvSpPr>
          <p:nvPr/>
        </p:nvSpPr>
        <p:spPr bwMode="auto">
          <a:xfrm>
            <a:off x="1692275" y="4149725"/>
            <a:ext cx="3095625" cy="346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規劃個人、組內、組間學習課程</a:t>
            </a:r>
          </a:p>
        </p:txBody>
      </p:sp>
      <p:sp>
        <p:nvSpPr>
          <p:cNvPr id="461851" name="Text Box 26"/>
          <p:cNvSpPr txBox="1">
            <a:spLocks noChangeArrowheads="1"/>
          </p:cNvSpPr>
          <p:nvPr/>
        </p:nvSpPr>
        <p:spPr bwMode="auto">
          <a:xfrm>
            <a:off x="5076825" y="4868863"/>
            <a:ext cx="1584325" cy="346075"/>
          </a:xfrm>
          <a:prstGeom prst="rect">
            <a:avLst/>
          </a:prstGeom>
          <a:solidFill>
            <a:srgbClr val="CCE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學習護照制度</a:t>
            </a:r>
          </a:p>
        </p:txBody>
      </p:sp>
      <p:sp>
        <p:nvSpPr>
          <p:cNvPr id="2130971" name="Rectangle 27"/>
          <p:cNvSpPr>
            <a:spLocks noChangeArrowheads="1"/>
          </p:cNvSpPr>
          <p:nvPr/>
        </p:nvSpPr>
        <p:spPr bwMode="auto">
          <a:xfrm>
            <a:off x="7308850" y="620713"/>
            <a:ext cx="360363" cy="2159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30972" name="Rectangle 28"/>
          <p:cNvSpPr>
            <a:spLocks noChangeArrowheads="1"/>
          </p:cNvSpPr>
          <p:nvPr/>
        </p:nvSpPr>
        <p:spPr bwMode="auto">
          <a:xfrm>
            <a:off x="7308850" y="908050"/>
            <a:ext cx="360363" cy="2159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30973" name="Rectangle 29"/>
          <p:cNvSpPr>
            <a:spLocks noChangeArrowheads="1"/>
          </p:cNvSpPr>
          <p:nvPr/>
        </p:nvSpPr>
        <p:spPr bwMode="auto">
          <a:xfrm>
            <a:off x="7308850" y="1196975"/>
            <a:ext cx="360363" cy="2159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461855" name="Text Box 30"/>
          <p:cNvSpPr txBox="1">
            <a:spLocks noChangeArrowheads="1"/>
          </p:cNvSpPr>
          <p:nvPr/>
        </p:nvSpPr>
        <p:spPr bwMode="auto">
          <a:xfrm>
            <a:off x="7667625" y="549275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>
                <a:latin typeface="Garamond" pitchFamily="18" charset="0"/>
              </a:rPr>
              <a:t>書面化程度</a:t>
            </a:r>
          </a:p>
        </p:txBody>
      </p:sp>
      <p:sp>
        <p:nvSpPr>
          <p:cNvPr id="461856" name="Text Box 31"/>
          <p:cNvSpPr txBox="1">
            <a:spLocks noChangeArrowheads="1"/>
          </p:cNvSpPr>
          <p:nvPr/>
        </p:nvSpPr>
        <p:spPr bwMode="auto">
          <a:xfrm>
            <a:off x="7667625" y="836613"/>
            <a:ext cx="996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>
                <a:latin typeface="Garamond" pitchFamily="18" charset="0"/>
              </a:rPr>
              <a:t>擴散程度</a:t>
            </a:r>
          </a:p>
        </p:txBody>
      </p:sp>
      <p:sp>
        <p:nvSpPr>
          <p:cNvPr id="461857" name="Text Box 32"/>
          <p:cNvSpPr txBox="1">
            <a:spLocks noChangeArrowheads="1"/>
          </p:cNvSpPr>
          <p:nvPr/>
        </p:nvSpPr>
        <p:spPr bwMode="auto">
          <a:xfrm>
            <a:off x="7667625" y="1125538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600">
                <a:latin typeface="Garamond" pitchFamily="18" charset="0"/>
              </a:rPr>
              <a:t>專業化程度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zh-TW" altLang="en-US" b="0" smtClean="0">
                <a:solidFill>
                  <a:srgbClr val="FFFF00"/>
                </a:solidFill>
                <a:effectLst/>
              </a:rPr>
              <a:t>結論與建議</a:t>
            </a:r>
          </a:p>
        </p:txBody>
      </p:sp>
      <p:sp>
        <p:nvSpPr>
          <p:cNvPr id="2131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zh-TW" smtClean="0">
                <a:solidFill>
                  <a:srgbClr val="FFFFFF"/>
                </a:solidFill>
              </a:rPr>
              <a:t>T</a:t>
            </a:r>
            <a:r>
              <a:rPr lang="zh-TW" altLang="en-GB" smtClean="0">
                <a:solidFill>
                  <a:srgbClr val="FFFFFF"/>
                </a:solidFill>
              </a:rPr>
              <a:t>公司</a:t>
            </a:r>
            <a:r>
              <a:rPr lang="en-US" altLang="zh-TW" smtClean="0"/>
              <a:t>KM</a:t>
            </a:r>
            <a:r>
              <a:rPr lang="zh-TW" altLang="en-US" smtClean="0"/>
              <a:t>導入策略</a:t>
            </a:r>
            <a:r>
              <a:rPr lang="zh-TW" altLang="en-GB" smtClean="0"/>
              <a:t>，首要工作應為</a:t>
            </a:r>
            <a:r>
              <a:rPr lang="zh-TW" altLang="en-GB" smtClean="0">
                <a:solidFill>
                  <a:srgbClr val="FFFFFF"/>
                </a:solidFill>
              </a:rPr>
              <a:t>補強</a:t>
            </a:r>
            <a:r>
              <a:rPr lang="zh-TW" altLang="en-GB" smtClean="0">
                <a:solidFill>
                  <a:srgbClr val="FF3300"/>
                </a:solidFill>
              </a:rPr>
              <a:t>關鍵知識</a:t>
            </a:r>
            <a:r>
              <a:rPr lang="zh-TW" altLang="en-GB" smtClean="0">
                <a:solidFill>
                  <a:srgbClr val="FFFFFF"/>
                </a:solidFill>
              </a:rPr>
              <a:t>的缺口</a:t>
            </a:r>
            <a:r>
              <a:rPr lang="zh-TW" altLang="en-GB" smtClean="0"/>
              <a:t>，同時將</a:t>
            </a:r>
            <a:r>
              <a:rPr lang="zh-TW" altLang="en-GB" smtClean="0">
                <a:solidFill>
                  <a:srgbClr val="FF3300"/>
                </a:solidFill>
              </a:rPr>
              <a:t>基本知識</a:t>
            </a:r>
            <a:r>
              <a:rPr lang="en-GB" altLang="zh-TW" smtClean="0"/>
              <a:t>SOP</a:t>
            </a:r>
            <a:r>
              <a:rPr lang="zh-TW" altLang="en-GB" smtClean="0"/>
              <a:t>化，以維持有效率的營運所需。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GB" smtClean="0">
                <a:solidFill>
                  <a:srgbClr val="FFFFFF"/>
                </a:solidFill>
              </a:rPr>
              <a:t>其次設法建構</a:t>
            </a:r>
            <a:r>
              <a:rPr kumimoji="0" lang="zh-TW" altLang="en-GB" smtClean="0"/>
              <a:t>具</a:t>
            </a:r>
            <a:r>
              <a:rPr kumimoji="0" lang="zh-TW" altLang="en-GB" smtClean="0">
                <a:solidFill>
                  <a:srgbClr val="FF3300"/>
                </a:solidFill>
              </a:rPr>
              <a:t>發展潛力的</a:t>
            </a:r>
            <a:r>
              <a:rPr lang="zh-TW" altLang="en-GB" smtClean="0">
                <a:solidFill>
                  <a:srgbClr val="FF3300"/>
                </a:solidFill>
              </a:rPr>
              <a:t>知識</a:t>
            </a:r>
            <a:r>
              <a:rPr lang="zh-TW" altLang="en-GB" smtClean="0"/>
              <a:t>，以因應長期策略性發展。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kumimoji="0" lang="zh-TW" altLang="en-US" smtClean="0"/>
              <a:t>至於如設備維護與策略</a:t>
            </a:r>
            <a:r>
              <a:rPr kumimoji="0" lang="zh-TW" altLang="en-US" smtClean="0">
                <a:solidFill>
                  <a:srgbClr val="FF3300"/>
                </a:solidFill>
              </a:rPr>
              <a:t>不相關的知識</a:t>
            </a:r>
            <a:r>
              <a:rPr kumimoji="0" lang="zh-TW" altLang="en-US" smtClean="0"/>
              <a:t>則委外處理</a:t>
            </a:r>
            <a:r>
              <a:rPr kumimoji="0" lang="zh-TW" altLang="en-GB" smtClean="0"/>
              <a:t>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kumimoji="0" lang="zh-TW" altLang="en-GB" smtClean="0"/>
              <a:t>注意</a:t>
            </a:r>
            <a:r>
              <a:rPr kumimoji="0" lang="en-GB" altLang="zh-TW" smtClean="0"/>
              <a:t>KM</a:t>
            </a:r>
            <a:r>
              <a:rPr kumimoji="0" lang="zh-TW" altLang="en-GB" smtClean="0"/>
              <a:t>行動方案的重點在於 </a:t>
            </a:r>
            <a:r>
              <a:rPr kumimoji="0" lang="en-GB" altLang="zh-TW" smtClean="0"/>
              <a:t>IT </a:t>
            </a:r>
            <a:r>
              <a:rPr kumimoji="0" lang="zh-TW" altLang="en-GB" smtClean="0"/>
              <a:t>或組織層面。</a:t>
            </a:r>
            <a:endParaRPr lang="zh-TW" altLang="en-GB" smtClean="0"/>
          </a:p>
          <a:p>
            <a:pPr eaLnBrk="1" hangingPunct="1">
              <a:lnSpc>
                <a:spcPct val="90000"/>
              </a:lnSpc>
              <a:defRPr/>
            </a:pPr>
            <a:endParaRPr lang="zh-TW" altLang="en-GB" smtClean="0"/>
          </a:p>
          <a:p>
            <a:pPr eaLnBrk="1" hangingPunct="1">
              <a:lnSpc>
                <a:spcPct val="75000"/>
              </a:lnSpc>
              <a:defRPr/>
            </a:pPr>
            <a:endParaRPr lang="en-US" altLang="zh-TW" smtClean="0"/>
          </a:p>
        </p:txBody>
      </p:sp>
      <p:sp>
        <p:nvSpPr>
          <p:cNvPr id="46285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CAEE26-60CB-45D6-BCA0-00FA8B8BAD89}" type="slidenum">
              <a:rPr lang="en-US" altLang="zh-TW" smtClean="0">
                <a:latin typeface="Arial" charset="0"/>
                <a:ea typeface="新細明體" charset="-120"/>
              </a:rPr>
              <a:pPr/>
              <a:t>29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3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0" smtClean="0">
                <a:solidFill>
                  <a:srgbClr val="FFFF00"/>
                </a:solidFill>
                <a:latin typeface="新細明體" pitchFamily="18" charset="-120"/>
              </a:rPr>
              <a:t>T </a:t>
            </a:r>
            <a:r>
              <a:rPr lang="zh-TW" altLang="en-US" b="0" smtClean="0">
                <a:solidFill>
                  <a:srgbClr val="FFFF00"/>
                </a:solidFill>
                <a:latin typeface="新細明體" pitchFamily="18" charset="-120"/>
              </a:rPr>
              <a:t>公司</a:t>
            </a:r>
            <a:r>
              <a:rPr lang="en-US" altLang="zh-TW" b="0" smtClean="0">
                <a:solidFill>
                  <a:srgbClr val="FFFF00"/>
                </a:solidFill>
                <a:latin typeface="新細明體" pitchFamily="18" charset="-120"/>
              </a:rPr>
              <a:t>KM</a:t>
            </a:r>
            <a:r>
              <a:rPr lang="zh-TW" altLang="en-US" b="0" smtClean="0">
                <a:solidFill>
                  <a:srgbClr val="FFFF00"/>
                </a:solidFill>
                <a:latin typeface="新細明體" pitchFamily="18" charset="-120"/>
              </a:rPr>
              <a:t>導入策略之發展架構</a:t>
            </a:r>
          </a:p>
        </p:txBody>
      </p:sp>
      <p:sp>
        <p:nvSpPr>
          <p:cNvPr id="43725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A59AE3-5842-4C34-BAF0-646266918304}" type="slidenum">
              <a:rPr lang="en-US" altLang="zh-TW" smtClean="0">
                <a:latin typeface="Arial" charset="0"/>
                <a:ea typeface="新細明體" charset="-120"/>
              </a:rPr>
              <a:pPr/>
              <a:t>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093059" name="Text Box 3"/>
          <p:cNvSpPr txBox="1">
            <a:spLocks noChangeArrowheads="1"/>
          </p:cNvSpPr>
          <p:nvPr/>
        </p:nvSpPr>
        <p:spPr bwMode="auto">
          <a:xfrm>
            <a:off x="179388" y="5589588"/>
            <a:ext cx="3719512" cy="546100"/>
          </a:xfrm>
          <a:prstGeom prst="rect">
            <a:avLst/>
          </a:prstGeom>
          <a:noFill/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Step 1.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企業環境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SWOT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分析</a:t>
            </a:r>
          </a:p>
        </p:txBody>
      </p:sp>
      <p:sp>
        <p:nvSpPr>
          <p:cNvPr id="2093060" name="Text Box 4"/>
          <p:cNvSpPr txBox="1">
            <a:spLocks noChangeArrowheads="1"/>
          </p:cNvSpPr>
          <p:nvPr/>
        </p:nvSpPr>
        <p:spPr bwMode="auto">
          <a:xfrm>
            <a:off x="1035050" y="4797425"/>
            <a:ext cx="3465513" cy="546100"/>
          </a:xfrm>
          <a:prstGeom prst="rect">
            <a:avLst/>
          </a:prstGeom>
          <a:noFill/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Step 2.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找出關鍵知識項目</a:t>
            </a:r>
          </a:p>
        </p:txBody>
      </p:sp>
      <p:sp>
        <p:nvSpPr>
          <p:cNvPr id="2093061" name="Text Box 5"/>
          <p:cNvSpPr txBox="1">
            <a:spLocks noChangeArrowheads="1"/>
          </p:cNvSpPr>
          <p:nvPr/>
        </p:nvSpPr>
        <p:spPr bwMode="auto">
          <a:xfrm>
            <a:off x="3708400" y="2492375"/>
            <a:ext cx="4608513" cy="911225"/>
          </a:xfrm>
          <a:prstGeom prst="rect">
            <a:avLst/>
          </a:prstGeom>
          <a:noFill/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Step 4.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知識缺口分析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           關鍵知識項目之現況及未來</a:t>
            </a:r>
          </a:p>
        </p:txBody>
      </p:sp>
      <p:sp>
        <p:nvSpPr>
          <p:cNvPr id="2093062" name="Text Box 6"/>
          <p:cNvSpPr txBox="1">
            <a:spLocks noChangeArrowheads="1"/>
          </p:cNvSpPr>
          <p:nvPr/>
        </p:nvSpPr>
        <p:spPr bwMode="auto">
          <a:xfrm>
            <a:off x="2268538" y="3644900"/>
            <a:ext cx="5387975" cy="911225"/>
          </a:xfrm>
          <a:prstGeom prst="rect">
            <a:avLst/>
          </a:prstGeom>
          <a:noFill/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Step 3.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關鍵知識項目之特性分析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:</a:t>
            </a:r>
            <a:endParaRPr kumimoji="0" lang="en-US" altLang="zh-TW" sz="2000">
              <a:latin typeface="Times New Roman" pitchFamily="18" charset="0"/>
              <a:ea typeface="標楷體" pitchFamily="65" charset="-12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000">
                <a:latin typeface="Times New Roman" pitchFamily="18" charset="0"/>
                <a:ea typeface="標楷體" pitchFamily="65" charset="-120"/>
              </a:rPr>
              <a:t>            1.</a:t>
            </a:r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書面化程度  </a:t>
            </a:r>
            <a:r>
              <a:rPr kumimoji="0" lang="en-US" altLang="zh-TW" sz="2000">
                <a:latin typeface="Times New Roman" pitchFamily="18" charset="0"/>
                <a:ea typeface="標楷體" pitchFamily="65" charset="-120"/>
              </a:rPr>
              <a:t>2.</a:t>
            </a:r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擴散程度   </a:t>
            </a:r>
            <a:r>
              <a:rPr kumimoji="0" lang="en-US" altLang="zh-TW" sz="2000">
                <a:latin typeface="Times New Roman" pitchFamily="18" charset="0"/>
                <a:ea typeface="標楷體" pitchFamily="65" charset="-120"/>
              </a:rPr>
              <a:t>3.</a:t>
            </a:r>
            <a:r>
              <a:rPr kumimoji="0" lang="zh-TW" altLang="en-US" sz="2000">
                <a:latin typeface="Times New Roman" pitchFamily="18" charset="0"/>
                <a:ea typeface="標楷體" pitchFamily="65" charset="-120"/>
              </a:rPr>
              <a:t>專業化程度</a:t>
            </a:r>
          </a:p>
        </p:txBody>
      </p:sp>
      <p:sp>
        <p:nvSpPr>
          <p:cNvPr id="2093063" name="Text Box 7"/>
          <p:cNvSpPr txBox="1">
            <a:spLocks noChangeArrowheads="1"/>
          </p:cNvSpPr>
          <p:nvPr/>
        </p:nvSpPr>
        <p:spPr bwMode="auto">
          <a:xfrm>
            <a:off x="5327650" y="1725613"/>
            <a:ext cx="3348038" cy="546100"/>
          </a:xfrm>
          <a:prstGeom prst="rect">
            <a:avLst/>
          </a:prstGeom>
          <a:noFill/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Step 5.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研擬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KM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行動方案</a:t>
            </a:r>
          </a:p>
        </p:txBody>
      </p:sp>
      <p:sp>
        <p:nvSpPr>
          <p:cNvPr id="2093064" name="AutoShape 8"/>
          <p:cNvSpPr>
            <a:spLocks noChangeArrowheads="1"/>
          </p:cNvSpPr>
          <p:nvPr/>
        </p:nvSpPr>
        <p:spPr bwMode="auto">
          <a:xfrm rot="-2633812">
            <a:off x="0" y="2708275"/>
            <a:ext cx="3600450" cy="360363"/>
          </a:xfrm>
          <a:prstGeom prst="rightArrow">
            <a:avLst>
              <a:gd name="adj1" fmla="val 50000"/>
              <a:gd name="adj2" fmla="val 2497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93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3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93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93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93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93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9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9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93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93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3059" grpId="0" animBg="1" autoUpdateAnimBg="0"/>
      <p:bldP spid="2093060" grpId="0" animBg="1" autoUpdateAnimBg="0"/>
      <p:bldP spid="2093061" grpId="0" animBg="1" autoUpdateAnimBg="0"/>
      <p:bldP spid="2093062" grpId="0" animBg="1" autoUpdateAnimBg="0"/>
      <p:bldP spid="20930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7" name="Rectangle 7"/>
          <p:cNvSpPr>
            <a:spLocks noGrp="1" noChangeArrowheads="1"/>
          </p:cNvSpPr>
          <p:nvPr>
            <p:ph idx="1"/>
          </p:nvPr>
        </p:nvSpPr>
        <p:spPr>
          <a:xfrm>
            <a:off x="792163" y="1403350"/>
            <a:ext cx="8101012" cy="4614863"/>
          </a:xfrm>
        </p:spPr>
        <p:txBody>
          <a:bodyPr/>
          <a:lstStyle/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成立時間：民國</a:t>
            </a:r>
            <a:r>
              <a:rPr lang="en-US" altLang="zh-TW" sz="2800" smtClean="0">
                <a:latin typeface="標楷體" pitchFamily="65" charset="-120"/>
              </a:rPr>
              <a:t>89</a:t>
            </a:r>
            <a:r>
              <a:rPr lang="zh-TW" altLang="en-US" sz="2800" smtClean="0">
                <a:latin typeface="標楷體" pitchFamily="65" charset="-120"/>
              </a:rPr>
              <a:t>年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資本額：新台幣伍佰萬元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產業別：電子材料加工業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/>
              <a:t>產品範圍：</a:t>
            </a:r>
            <a:r>
              <a:rPr lang="en-US" altLang="zh-TW" sz="2800" smtClean="0"/>
              <a:t>EMI</a:t>
            </a:r>
            <a:r>
              <a:rPr lang="zh-TW" altLang="en-US" sz="2800" smtClean="0"/>
              <a:t>遮蔽材料、導電散熱系列、電子電機絕緣膠帶系列、特殊沖模系列、電腦標籤貼紙、各類保護膜等電子材料產品</a:t>
            </a:r>
            <a:endParaRPr lang="zh-TW" altLang="en-US" sz="2800" smtClean="0">
              <a:latin typeface="標楷體" pitchFamily="65" charset="-120"/>
            </a:endParaRP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經營模式：產品的加工銷售與服務以及原材應用的研發引進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年營業額一億七千萬元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年成長率 </a:t>
            </a:r>
            <a:r>
              <a:rPr lang="en-US" altLang="zh-TW" sz="2800" smtClean="0">
                <a:latin typeface="標楷體" pitchFamily="65" charset="-120"/>
              </a:rPr>
              <a:t>30~40</a:t>
            </a:r>
            <a:r>
              <a:rPr lang="zh-TW" altLang="en-US" sz="2800" smtClean="0">
                <a:latin typeface="標楷體" pitchFamily="65" charset="-120"/>
              </a:rPr>
              <a:t>％</a:t>
            </a:r>
          </a:p>
          <a:p>
            <a:pPr marL="357188" indent="-357188" eaLnBrk="1" hangingPunct="1">
              <a:lnSpc>
                <a:spcPct val="80000"/>
              </a:lnSpc>
              <a:defRPr/>
            </a:pPr>
            <a:r>
              <a:rPr lang="zh-TW" altLang="en-US" sz="2800" smtClean="0">
                <a:latin typeface="標楷體" pitchFamily="65" charset="-120"/>
              </a:rPr>
              <a:t>員工人數</a:t>
            </a:r>
            <a:r>
              <a:rPr lang="en-US" altLang="zh-TW" sz="2800" smtClean="0">
                <a:latin typeface="標楷體" pitchFamily="65" charset="-120"/>
              </a:rPr>
              <a:t>: 55</a:t>
            </a:r>
            <a:r>
              <a:rPr lang="zh-TW" altLang="en-US" sz="2800" smtClean="0">
                <a:latin typeface="標楷體" pitchFamily="65" charset="-120"/>
              </a:rPr>
              <a:t>人</a:t>
            </a: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zh-TW" altLang="en-US" sz="2800" smtClean="0">
              <a:latin typeface="標楷體" pitchFamily="65" charset="-120"/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mtClean="0">
              <a:latin typeface="標楷體" pitchFamily="65" charset="-120"/>
            </a:endParaRPr>
          </a:p>
        </p:txBody>
      </p:sp>
      <p:sp>
        <p:nvSpPr>
          <p:cNvPr id="43827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269324-635A-47AD-B027-6985A62E00C5}" type="slidenum">
              <a:rPr lang="en-US" altLang="zh-TW" smtClean="0">
                <a:latin typeface="Arial" charset="0"/>
                <a:ea typeface="新細明體" charset="-120"/>
              </a:rPr>
              <a:pPr/>
              <a:t>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094082" name="Rectangle 2"/>
          <p:cNvSpPr>
            <a:spLocks noChangeArrowheads="1"/>
          </p:cNvSpPr>
          <p:nvPr/>
        </p:nvSpPr>
        <p:spPr bwMode="auto">
          <a:xfrm>
            <a:off x="657225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T</a:t>
            </a:r>
            <a:r>
              <a:rPr lang="zh-TW" alt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公司</a:t>
            </a:r>
            <a:r>
              <a:rPr kumimoji="0" lang="zh-TW" altLang="en-AU" sz="40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背景介紹</a:t>
            </a:r>
            <a:endParaRPr kumimoji="0" lang="zh-TW" altLang="en-US" sz="4000" b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125" y="1179513"/>
            <a:ext cx="7464425" cy="41275"/>
            <a:chOff x="1151" y="1730"/>
            <a:chExt cx="5089" cy="26"/>
          </a:xfrm>
        </p:grpSpPr>
        <p:sp>
          <p:nvSpPr>
            <p:cNvPr id="43827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827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828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1A41A5-62CE-4293-8422-56A911F4E1A1}" type="slidenum">
              <a:rPr lang="en-US" altLang="zh-TW" smtClean="0">
                <a:latin typeface="Arial" charset="0"/>
                <a:ea typeface="新細明體" charset="-120"/>
              </a:rPr>
              <a:pPr/>
              <a:t>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pic>
        <p:nvPicPr>
          <p:cNvPr id="439299" name="Picture 2" descr="Phone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684338"/>
            <a:ext cx="770255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6131" name="Rectangle 3"/>
          <p:cNvSpPr>
            <a:spLocks noChangeArrowheads="1"/>
          </p:cNvSpPr>
          <p:nvPr/>
        </p:nvSpPr>
        <p:spPr bwMode="auto">
          <a:xfrm>
            <a:off x="684213" y="404813"/>
            <a:ext cx="788511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altLang="zh-TW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ea typeface="新細明體" pitchFamily="18" charset="-120"/>
              </a:rPr>
              <a:t>Products Applications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476250"/>
            <a:ext cx="7540625" cy="792163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altLang="zh-TW" smtClean="0"/>
              <a:t> </a:t>
            </a:r>
            <a:r>
              <a:rPr lang="en-US" altLang="zh-TW" b="0" smtClean="0"/>
              <a:t>Company Growth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>
            <p:ph idx="1"/>
          </p:nvPr>
        </p:nvGraphicFramePr>
        <p:xfrm>
          <a:off x="180975" y="1766888"/>
          <a:ext cx="8710613" cy="4586287"/>
        </p:xfrm>
        <a:graphic>
          <a:graphicData uri="http://schemas.openxmlformats.org/presentationml/2006/ole">
            <p:oleObj spid="_x0000_s1026" name="圖表" r:id="rId4" imgW="5752998" imgH="3028848" progId="Excel.Chart.8">
              <p:embed/>
            </p:oleObj>
          </a:graphicData>
        </a:graphic>
      </p:graphicFrame>
      <p:sp>
        <p:nvSpPr>
          <p:cNvPr id="21507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6DA653-DB91-416E-BA3A-D795B0AA9DB6}" type="slidenum">
              <a:rPr lang="en-US" altLang="zh-TW" smtClean="0">
                <a:latin typeface="Arial" charset="0"/>
                <a:ea typeface="新細明體" charset="-120"/>
              </a:rPr>
              <a:pPr/>
              <a:t>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solidFill>
                  <a:srgbClr val="FFFF00"/>
                </a:solidFill>
                <a:latin typeface="標楷體" pitchFamily="65" charset="-120"/>
              </a:rPr>
              <a:t>T</a:t>
            </a:r>
            <a:r>
              <a:rPr lang="zh-TW" altLang="en-US" sz="3200" smtClean="0">
                <a:solidFill>
                  <a:srgbClr val="FFFF00"/>
                </a:solidFill>
                <a:latin typeface="標楷體" pitchFamily="65" charset="-120"/>
              </a:rPr>
              <a:t>公司</a:t>
            </a:r>
            <a:r>
              <a:rPr kumimoji="0" lang="zh-TW" altLang="en-AU" sz="3200" smtClean="0">
                <a:solidFill>
                  <a:srgbClr val="FFFF66"/>
                </a:solidFill>
                <a:effectLst/>
                <a:latin typeface="標楷體" pitchFamily="65" charset="-120"/>
              </a:rPr>
              <a:t>組織架構</a:t>
            </a:r>
            <a:endParaRPr kumimoji="0" lang="zh-TW" altLang="en-US" sz="3200" smtClean="0">
              <a:solidFill>
                <a:srgbClr val="FFFF66"/>
              </a:solidFill>
              <a:effectLst/>
              <a:latin typeface="標楷體" pitchFamily="65" charset="-120"/>
            </a:endParaRPr>
          </a:p>
        </p:txBody>
      </p:sp>
      <p:sp>
        <p:nvSpPr>
          <p:cNvPr id="44032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EC754B-BBB9-4D0A-A471-8FE210E76E4C}" type="slidenum">
              <a:rPr lang="en-US" altLang="zh-TW" smtClean="0">
                <a:latin typeface="Arial" charset="0"/>
                <a:ea typeface="新細明體" charset="-120"/>
              </a:rPr>
              <a:pPr/>
              <a:t>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440324" name="Line 3"/>
          <p:cNvSpPr>
            <a:spLocks noChangeShapeType="1"/>
          </p:cNvSpPr>
          <p:nvPr/>
        </p:nvSpPr>
        <p:spPr bwMode="auto">
          <a:xfrm>
            <a:off x="2484438" y="4005263"/>
            <a:ext cx="41767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25" name="AutoShape 4"/>
          <p:cNvSpPr>
            <a:spLocks noChangeArrowheads="1"/>
          </p:cNvSpPr>
          <p:nvPr/>
        </p:nvSpPr>
        <p:spPr bwMode="auto">
          <a:xfrm>
            <a:off x="3492500" y="1484313"/>
            <a:ext cx="2232025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66"/>
              </a:gs>
              <a:gs pos="50000">
                <a:srgbClr val="FFFFFF"/>
              </a:gs>
              <a:gs pos="100000">
                <a:srgbClr val="FFFF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CEO/President</a:t>
            </a:r>
          </a:p>
        </p:txBody>
      </p:sp>
      <p:sp>
        <p:nvSpPr>
          <p:cNvPr id="440326" name="AutoShape 5"/>
          <p:cNvSpPr>
            <a:spLocks noChangeArrowheads="1"/>
          </p:cNvSpPr>
          <p:nvPr/>
        </p:nvSpPr>
        <p:spPr bwMode="auto">
          <a:xfrm>
            <a:off x="3492500" y="2133600"/>
            <a:ext cx="2232025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008080"/>
              </a:gs>
              <a:gs pos="50000">
                <a:srgbClr val="FFFFFF"/>
              </a:gs>
              <a:gs pos="100000">
                <a:srgbClr val="00808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Vice General Manager</a:t>
            </a:r>
          </a:p>
        </p:txBody>
      </p:sp>
      <p:sp>
        <p:nvSpPr>
          <p:cNvPr id="440327" name="AutoShape 6"/>
          <p:cNvSpPr>
            <a:spLocks noChangeArrowheads="1"/>
          </p:cNvSpPr>
          <p:nvPr/>
        </p:nvSpPr>
        <p:spPr bwMode="auto">
          <a:xfrm>
            <a:off x="4860925" y="3357563"/>
            <a:ext cx="2232025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99FF99"/>
              </a:gs>
              <a:gs pos="50000">
                <a:srgbClr val="FFFFFF"/>
              </a:gs>
              <a:gs pos="100000">
                <a:srgbClr val="99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Electronic materials dept.</a:t>
            </a:r>
          </a:p>
        </p:txBody>
      </p:sp>
      <p:sp>
        <p:nvSpPr>
          <p:cNvPr id="440328" name="AutoShape 7"/>
          <p:cNvSpPr>
            <a:spLocks noChangeArrowheads="1"/>
          </p:cNvSpPr>
          <p:nvPr/>
        </p:nvSpPr>
        <p:spPr bwMode="auto">
          <a:xfrm>
            <a:off x="2339975" y="3357563"/>
            <a:ext cx="2087563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99FF99"/>
              </a:gs>
              <a:gs pos="50000">
                <a:srgbClr val="FFFFFF"/>
              </a:gs>
              <a:gs pos="100000">
                <a:srgbClr val="99FF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International trade dept.</a:t>
            </a:r>
          </a:p>
        </p:txBody>
      </p:sp>
      <p:sp>
        <p:nvSpPr>
          <p:cNvPr id="440329" name="AutoShape 8"/>
          <p:cNvSpPr>
            <a:spLocks noChangeArrowheads="1"/>
          </p:cNvSpPr>
          <p:nvPr/>
        </p:nvSpPr>
        <p:spPr bwMode="auto">
          <a:xfrm>
            <a:off x="3636963" y="4149725"/>
            <a:ext cx="1800225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Engineering dept.</a:t>
            </a:r>
          </a:p>
        </p:txBody>
      </p:sp>
      <p:sp>
        <p:nvSpPr>
          <p:cNvPr id="440330" name="AutoShape 9"/>
          <p:cNvSpPr>
            <a:spLocks noChangeArrowheads="1"/>
          </p:cNvSpPr>
          <p:nvPr/>
        </p:nvSpPr>
        <p:spPr bwMode="auto">
          <a:xfrm>
            <a:off x="5795963" y="4149725"/>
            <a:ext cx="1728787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Administration dept.</a:t>
            </a:r>
          </a:p>
        </p:txBody>
      </p:sp>
      <p:sp>
        <p:nvSpPr>
          <p:cNvPr id="440331" name="AutoShape 10"/>
          <p:cNvSpPr>
            <a:spLocks noChangeArrowheads="1"/>
          </p:cNvSpPr>
          <p:nvPr/>
        </p:nvSpPr>
        <p:spPr bwMode="auto">
          <a:xfrm>
            <a:off x="1692275" y="4149725"/>
            <a:ext cx="1655763" cy="4318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200">
                <a:solidFill>
                  <a:schemeClr val="bg2"/>
                </a:solidFill>
                <a:latin typeface="Tahoma" pitchFamily="34" charset="0"/>
              </a:rPr>
              <a:t>Sales dept.</a:t>
            </a:r>
          </a:p>
        </p:txBody>
      </p:sp>
      <p:sp>
        <p:nvSpPr>
          <p:cNvPr id="440332" name="AutoShape 11"/>
          <p:cNvSpPr>
            <a:spLocks noChangeArrowheads="1"/>
          </p:cNvSpPr>
          <p:nvPr/>
        </p:nvSpPr>
        <p:spPr bwMode="auto">
          <a:xfrm>
            <a:off x="6300788" y="4797425"/>
            <a:ext cx="2017712" cy="36036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Human Resource section</a:t>
            </a:r>
          </a:p>
        </p:txBody>
      </p:sp>
      <p:sp>
        <p:nvSpPr>
          <p:cNvPr id="440333" name="AutoShape 12"/>
          <p:cNvSpPr>
            <a:spLocks noChangeArrowheads="1"/>
          </p:cNvSpPr>
          <p:nvPr/>
        </p:nvSpPr>
        <p:spPr bwMode="auto">
          <a:xfrm>
            <a:off x="6300788" y="5300663"/>
            <a:ext cx="2017712" cy="3603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Finance/Accountant section</a:t>
            </a:r>
          </a:p>
        </p:txBody>
      </p:sp>
      <p:sp>
        <p:nvSpPr>
          <p:cNvPr id="440334" name="AutoShape 13"/>
          <p:cNvSpPr>
            <a:spLocks noChangeArrowheads="1"/>
          </p:cNvSpPr>
          <p:nvPr/>
        </p:nvSpPr>
        <p:spPr bwMode="auto">
          <a:xfrm>
            <a:off x="6300788" y="5805488"/>
            <a:ext cx="2017712" cy="5762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Information Management </a:t>
            </a:r>
          </a:p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section</a:t>
            </a:r>
          </a:p>
        </p:txBody>
      </p:sp>
      <p:sp>
        <p:nvSpPr>
          <p:cNvPr id="440335" name="AutoShape 14"/>
          <p:cNvSpPr>
            <a:spLocks noChangeArrowheads="1"/>
          </p:cNvSpPr>
          <p:nvPr/>
        </p:nvSpPr>
        <p:spPr bwMode="auto">
          <a:xfrm>
            <a:off x="3995738" y="4797425"/>
            <a:ext cx="1873250" cy="36036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Material  Resource Division</a:t>
            </a:r>
          </a:p>
        </p:txBody>
      </p:sp>
      <p:sp>
        <p:nvSpPr>
          <p:cNvPr id="440336" name="AutoShape 15"/>
          <p:cNvSpPr>
            <a:spLocks noChangeArrowheads="1"/>
          </p:cNvSpPr>
          <p:nvPr/>
        </p:nvSpPr>
        <p:spPr bwMode="auto">
          <a:xfrm>
            <a:off x="3995738" y="5300663"/>
            <a:ext cx="1873250" cy="3603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Manufacturing Division</a:t>
            </a:r>
          </a:p>
        </p:txBody>
      </p:sp>
      <p:sp>
        <p:nvSpPr>
          <p:cNvPr id="440337" name="AutoShape 16"/>
          <p:cNvSpPr>
            <a:spLocks noChangeArrowheads="1"/>
          </p:cNvSpPr>
          <p:nvPr/>
        </p:nvSpPr>
        <p:spPr bwMode="auto">
          <a:xfrm>
            <a:off x="2195513" y="4797425"/>
            <a:ext cx="1370012" cy="36036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Sales Division</a:t>
            </a:r>
            <a:r>
              <a:rPr lang="ru-RU" altLang="zh-TW" sz="1000">
                <a:solidFill>
                  <a:schemeClr val="bg2"/>
                </a:solidFill>
                <a:latin typeface="MS Mincho" pitchFamily="49" charset="-128"/>
                <a:ea typeface="MS Mincho" pitchFamily="49" charset="-128"/>
              </a:rPr>
              <a:t>І</a:t>
            </a:r>
          </a:p>
        </p:txBody>
      </p:sp>
      <p:sp>
        <p:nvSpPr>
          <p:cNvPr id="440338" name="AutoShape 17"/>
          <p:cNvSpPr>
            <a:spLocks noChangeArrowheads="1"/>
          </p:cNvSpPr>
          <p:nvPr/>
        </p:nvSpPr>
        <p:spPr bwMode="auto">
          <a:xfrm>
            <a:off x="2195513" y="5249863"/>
            <a:ext cx="1370012" cy="3603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Sales Division</a:t>
            </a:r>
            <a:r>
              <a:rPr lang="ru-RU" altLang="zh-TW" sz="1000">
                <a:solidFill>
                  <a:schemeClr val="bg2"/>
                </a:solidFill>
                <a:latin typeface="MS Mincho" pitchFamily="49" charset="-128"/>
                <a:ea typeface="MS Mincho" pitchFamily="49" charset="-128"/>
              </a:rPr>
              <a:t>Ⅱ</a:t>
            </a:r>
          </a:p>
        </p:txBody>
      </p:sp>
      <p:sp>
        <p:nvSpPr>
          <p:cNvPr id="440339" name="Line 18"/>
          <p:cNvSpPr>
            <a:spLocks noChangeShapeType="1"/>
          </p:cNvSpPr>
          <p:nvPr/>
        </p:nvSpPr>
        <p:spPr bwMode="auto">
          <a:xfrm>
            <a:off x="4572000" y="1916113"/>
            <a:ext cx="0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0" name="Line 19"/>
          <p:cNvSpPr>
            <a:spLocks noChangeShapeType="1"/>
          </p:cNvSpPr>
          <p:nvPr/>
        </p:nvSpPr>
        <p:spPr bwMode="auto">
          <a:xfrm>
            <a:off x="4572000" y="2565400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1" name="Line 20"/>
          <p:cNvSpPr>
            <a:spLocks noChangeShapeType="1"/>
          </p:cNvSpPr>
          <p:nvPr/>
        </p:nvSpPr>
        <p:spPr bwMode="auto">
          <a:xfrm>
            <a:off x="3276600" y="3213100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2" name="Line 21"/>
          <p:cNvSpPr>
            <a:spLocks noChangeShapeType="1"/>
          </p:cNvSpPr>
          <p:nvPr/>
        </p:nvSpPr>
        <p:spPr bwMode="auto">
          <a:xfrm>
            <a:off x="1908175" y="4581525"/>
            <a:ext cx="0" cy="187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3" name="Line 22"/>
          <p:cNvSpPr>
            <a:spLocks noChangeShapeType="1"/>
          </p:cNvSpPr>
          <p:nvPr/>
        </p:nvSpPr>
        <p:spPr bwMode="auto">
          <a:xfrm>
            <a:off x="3852863" y="4581525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4" name="Line 23"/>
          <p:cNvSpPr>
            <a:spLocks noChangeShapeType="1"/>
          </p:cNvSpPr>
          <p:nvPr/>
        </p:nvSpPr>
        <p:spPr bwMode="auto">
          <a:xfrm>
            <a:off x="6084888" y="4581525"/>
            <a:ext cx="0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5" name="Line 24"/>
          <p:cNvSpPr>
            <a:spLocks noChangeShapeType="1"/>
          </p:cNvSpPr>
          <p:nvPr/>
        </p:nvSpPr>
        <p:spPr bwMode="auto">
          <a:xfrm>
            <a:off x="1908175" y="494188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6" name="Line 25"/>
          <p:cNvSpPr>
            <a:spLocks noChangeShapeType="1"/>
          </p:cNvSpPr>
          <p:nvPr/>
        </p:nvSpPr>
        <p:spPr bwMode="auto">
          <a:xfrm>
            <a:off x="1908175" y="544512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7" name="Line 26"/>
          <p:cNvSpPr>
            <a:spLocks noChangeShapeType="1"/>
          </p:cNvSpPr>
          <p:nvPr/>
        </p:nvSpPr>
        <p:spPr bwMode="auto">
          <a:xfrm>
            <a:off x="1908175" y="645318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8" name="Line 27"/>
          <p:cNvSpPr>
            <a:spLocks noChangeShapeType="1"/>
          </p:cNvSpPr>
          <p:nvPr/>
        </p:nvSpPr>
        <p:spPr bwMode="auto">
          <a:xfrm>
            <a:off x="3852863" y="4941888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49" name="Line 28"/>
          <p:cNvSpPr>
            <a:spLocks noChangeShapeType="1"/>
          </p:cNvSpPr>
          <p:nvPr/>
        </p:nvSpPr>
        <p:spPr bwMode="auto">
          <a:xfrm>
            <a:off x="3852863" y="5516563"/>
            <a:ext cx="142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0" name="Line 29"/>
          <p:cNvSpPr>
            <a:spLocks noChangeShapeType="1"/>
          </p:cNvSpPr>
          <p:nvPr/>
        </p:nvSpPr>
        <p:spPr bwMode="auto">
          <a:xfrm>
            <a:off x="6084888" y="4941888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1" name="Line 30"/>
          <p:cNvSpPr>
            <a:spLocks noChangeShapeType="1"/>
          </p:cNvSpPr>
          <p:nvPr/>
        </p:nvSpPr>
        <p:spPr bwMode="auto">
          <a:xfrm>
            <a:off x="6084888" y="54451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2" name="Line 31"/>
          <p:cNvSpPr>
            <a:spLocks noChangeShapeType="1"/>
          </p:cNvSpPr>
          <p:nvPr/>
        </p:nvSpPr>
        <p:spPr bwMode="auto">
          <a:xfrm>
            <a:off x="6084888" y="60928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3" name="Line 32"/>
          <p:cNvSpPr>
            <a:spLocks noChangeShapeType="1"/>
          </p:cNvSpPr>
          <p:nvPr/>
        </p:nvSpPr>
        <p:spPr bwMode="auto">
          <a:xfrm>
            <a:off x="2484438" y="40052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4" name="Line 33"/>
          <p:cNvSpPr>
            <a:spLocks noChangeShapeType="1"/>
          </p:cNvSpPr>
          <p:nvPr/>
        </p:nvSpPr>
        <p:spPr bwMode="auto">
          <a:xfrm>
            <a:off x="4572000" y="40052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5" name="Line 34"/>
          <p:cNvSpPr>
            <a:spLocks noChangeShapeType="1"/>
          </p:cNvSpPr>
          <p:nvPr/>
        </p:nvSpPr>
        <p:spPr bwMode="auto">
          <a:xfrm>
            <a:off x="6661150" y="40052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6" name="Line 35"/>
          <p:cNvSpPr>
            <a:spLocks noChangeShapeType="1"/>
          </p:cNvSpPr>
          <p:nvPr/>
        </p:nvSpPr>
        <p:spPr bwMode="auto">
          <a:xfrm>
            <a:off x="6011863" y="3789363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7" name="AutoShape 36"/>
          <p:cNvSpPr>
            <a:spLocks noChangeArrowheads="1"/>
          </p:cNvSpPr>
          <p:nvPr/>
        </p:nvSpPr>
        <p:spPr bwMode="auto">
          <a:xfrm>
            <a:off x="2162175" y="6130925"/>
            <a:ext cx="1728788" cy="57626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Customer Engineering</a:t>
            </a:r>
          </a:p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Service Division </a:t>
            </a:r>
            <a:endParaRPr lang="ru-RU" altLang="zh-TW" sz="1000">
              <a:solidFill>
                <a:schemeClr val="bg2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440358" name="Line 37"/>
          <p:cNvSpPr>
            <a:spLocks noChangeShapeType="1"/>
          </p:cNvSpPr>
          <p:nvPr/>
        </p:nvSpPr>
        <p:spPr bwMode="auto">
          <a:xfrm>
            <a:off x="1908175" y="586105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9" name="AutoShape 38"/>
          <p:cNvSpPr>
            <a:spLocks noChangeArrowheads="1"/>
          </p:cNvSpPr>
          <p:nvPr/>
        </p:nvSpPr>
        <p:spPr bwMode="auto">
          <a:xfrm>
            <a:off x="2195513" y="5694363"/>
            <a:ext cx="1370012" cy="3603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000">
                <a:solidFill>
                  <a:schemeClr val="bg2"/>
                </a:solidFill>
                <a:latin typeface="Tahoma" pitchFamily="34" charset="0"/>
              </a:rPr>
              <a:t>Q.A</a:t>
            </a:r>
            <a:endParaRPr lang="ru-RU" altLang="zh-TW" sz="100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440360" name="Line 39"/>
          <p:cNvSpPr>
            <a:spLocks noChangeShapeType="1"/>
          </p:cNvSpPr>
          <p:nvPr/>
        </p:nvSpPr>
        <p:spPr bwMode="auto">
          <a:xfrm>
            <a:off x="3276600" y="3213100"/>
            <a:ext cx="2735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61" name="Line 40"/>
          <p:cNvSpPr>
            <a:spLocks noChangeShapeType="1"/>
          </p:cNvSpPr>
          <p:nvPr/>
        </p:nvSpPr>
        <p:spPr bwMode="auto">
          <a:xfrm>
            <a:off x="6011863" y="3213100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3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460500"/>
            <a:ext cx="8064500" cy="4403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99203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TW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T</a:t>
            </a:r>
            <a:r>
              <a:rPr lang="zh-TW" alt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公司現況</a:t>
            </a:r>
            <a:r>
              <a:rPr lang="zh-TW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的系統思考圖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0231" name="Group 7"/>
          <p:cNvGraphicFramePr>
            <a:graphicFrameLocks noGrp="1"/>
          </p:cNvGraphicFramePr>
          <p:nvPr>
            <p:ph/>
          </p:nvPr>
        </p:nvGraphicFramePr>
        <p:xfrm>
          <a:off x="323850" y="908050"/>
          <a:ext cx="8229600" cy="3266885"/>
        </p:xfrm>
        <a:graphic>
          <a:graphicData uri="http://schemas.openxmlformats.org/drawingml/2006/table">
            <a:tbl>
              <a:tblPr/>
              <a:tblGrid>
                <a:gridCol w="369888"/>
                <a:gridCol w="3889375"/>
                <a:gridCol w="3970337"/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ea typeface="新細明體" pitchFamily="18" charset="-12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ea typeface="新細明體" pitchFamily="18" charset="-12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1.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保持與客戶的良好關係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2.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增強公司客戶間的效率與效能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3.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開發特殊料件製作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4.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保持一貫的機動性及配合度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1.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加強相關部門教育訓練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2.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提升產品設計技術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3.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加強公司文件管理效率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4.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建立標準作業流程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5.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提升客戶交期準確度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3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1.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多了解客戶端主要客戶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2.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掌握客戶需要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3.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加強內部工程製樣能力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4.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開發新客戶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1.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爭取製樣機會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2.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在原材上取得降價空間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3.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建立廠商報價模式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提高報價精準度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4.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避免相互搶單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新細明體" pitchFamily="18" charset="-120"/>
                          <a:ea typeface="新細明體" pitchFamily="18" charset="-120"/>
                        </a:rPr>
                        <a:t>以公司特色來取代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237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3312E3C-DDC3-4FCB-8CC6-A58BC42B1581}" type="slidenum">
              <a:rPr lang="en-US" altLang="zh-TW" smtClean="0">
                <a:latin typeface="Arial" charset="0"/>
                <a:ea typeface="新細明體" charset="-120"/>
              </a:rPr>
              <a:pPr/>
              <a:t>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10022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TW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T</a:t>
            </a:r>
            <a:r>
              <a:rPr lang="zh-TW" alt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公司</a:t>
            </a:r>
            <a:r>
              <a:rPr lang="zh-TW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SWOT</a:t>
            </a:r>
            <a:r>
              <a:rPr lang="zh-TW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映對</a:t>
            </a:r>
          </a:p>
        </p:txBody>
      </p:sp>
      <p:sp>
        <p:nvSpPr>
          <p:cNvPr id="442372" name="Text Box 3"/>
          <p:cNvSpPr txBox="1">
            <a:spLocks noChangeArrowheads="1"/>
          </p:cNvSpPr>
          <p:nvPr/>
        </p:nvSpPr>
        <p:spPr bwMode="auto">
          <a:xfrm>
            <a:off x="746125" y="4337050"/>
            <a:ext cx="3681413" cy="1323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S1.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機動性及配合度高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S2.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能提供客戶新材料以及製程諮詢服務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S3.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人員機動性高、團隊默契佳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S4.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業界口碑好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S5.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客戶關係佳</a:t>
            </a:r>
          </a:p>
        </p:txBody>
      </p:sp>
      <p:sp>
        <p:nvSpPr>
          <p:cNvPr id="442373" name="Text Box 4"/>
          <p:cNvSpPr txBox="1">
            <a:spLocks noChangeArrowheads="1"/>
          </p:cNvSpPr>
          <p:nvPr/>
        </p:nvSpPr>
        <p:spPr bwMode="auto">
          <a:xfrm>
            <a:off x="4718050" y="4365625"/>
            <a:ext cx="3816350" cy="1568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W1.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訂單工作天數過長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(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採購、上機台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)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W2.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出貨時間延遲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W3.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品質異常過多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W4.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文件整理歸檔不完善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W5.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製樣機動性不足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W6.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行銷工程專業知識需提升</a:t>
            </a:r>
          </a:p>
        </p:txBody>
      </p:sp>
      <p:sp>
        <p:nvSpPr>
          <p:cNvPr id="442374" name="Text Box 5"/>
          <p:cNvSpPr txBox="1">
            <a:spLocks noChangeArrowheads="1"/>
          </p:cNvSpPr>
          <p:nvPr/>
        </p:nvSpPr>
        <p:spPr bwMode="auto">
          <a:xfrm>
            <a:off x="746125" y="5734050"/>
            <a:ext cx="3671888" cy="1079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O1.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第一線界於客戶廠商間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,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消息面廣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,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  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　有機會切入新市場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O3.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與廠商客戶關係互動開放優</a:t>
            </a:r>
          </a:p>
          <a:p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  　質</a:t>
            </a:r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,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帶來無限合作潛力</a:t>
            </a:r>
          </a:p>
        </p:txBody>
      </p:sp>
      <p:sp>
        <p:nvSpPr>
          <p:cNvPr id="442375" name="Text Box 6"/>
          <p:cNvSpPr txBox="1">
            <a:spLocks noChangeArrowheads="1"/>
          </p:cNvSpPr>
          <p:nvPr/>
        </p:nvSpPr>
        <p:spPr bwMode="auto">
          <a:xfrm>
            <a:off x="4716463" y="6072188"/>
            <a:ext cx="3816350" cy="5810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T1.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兩岸三地交貨障礙</a:t>
            </a:r>
          </a:p>
          <a:p>
            <a:r>
              <a:rPr lang="en-US" altLang="zh-TW" sz="1600">
                <a:solidFill>
                  <a:schemeClr val="bg2"/>
                </a:solidFill>
                <a:latin typeface="Garamond" pitchFamily="18" charset="0"/>
              </a:rPr>
              <a:t>T2.</a:t>
            </a:r>
            <a:r>
              <a:rPr lang="zh-TW" altLang="en-US" sz="1600">
                <a:solidFill>
                  <a:schemeClr val="bg2"/>
                </a:solidFill>
                <a:latin typeface="Garamond" pitchFamily="18" charset="0"/>
              </a:rPr>
              <a:t>競爭對手的價格挑戰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0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1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2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3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4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5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6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7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8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19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0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1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2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3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4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5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6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7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8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29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3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4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5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6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7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8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ppt/theme/themeOverride9.xml><?xml version="1.0" encoding="utf-8"?>
<a:themeOverride xmlns:a="http://schemas.openxmlformats.org/drawingml/2006/main">
  <a:clrScheme name="Stream 1">
    <a:dk1>
      <a:srgbClr val="000514"/>
    </a:dk1>
    <a:lt1>
      <a:srgbClr val="FFFFFF"/>
    </a:lt1>
    <a:dk2>
      <a:srgbClr val="003399"/>
    </a:dk2>
    <a:lt2>
      <a:srgbClr val="E5E5FF"/>
    </a:lt2>
    <a:accent1>
      <a:srgbClr val="0099CC"/>
    </a:accent1>
    <a:accent2>
      <a:srgbClr val="A886E0"/>
    </a:accent2>
    <a:accent3>
      <a:srgbClr val="AAADCA"/>
    </a:accent3>
    <a:accent4>
      <a:srgbClr val="DADADA"/>
    </a:accent4>
    <a:accent5>
      <a:srgbClr val="AACAE2"/>
    </a:accent5>
    <a:accent6>
      <a:srgbClr val="9879CB"/>
    </a:accent6>
    <a:hlink>
      <a:srgbClr val="FFCC00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1996</Words>
  <Application>Microsoft Office PowerPoint</Application>
  <PresentationFormat>如螢幕大小 (4:3)</PresentationFormat>
  <Paragraphs>619</Paragraphs>
  <Slides>29</Slides>
  <Notes>15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1" baseType="lpstr">
      <vt:lpstr>Stream</vt:lpstr>
      <vt:lpstr>Microsoft Office Excel 圖表</vt:lpstr>
      <vt:lpstr>策略知識管理(EMBA) 習題三：T 公司KM導入策略</vt:lpstr>
      <vt:lpstr>簡報大綱</vt:lpstr>
      <vt:lpstr>T 公司KM導入策略之發展架構</vt:lpstr>
      <vt:lpstr>投影片 4</vt:lpstr>
      <vt:lpstr>投影片 5</vt:lpstr>
      <vt:lpstr> Company Growth</vt:lpstr>
      <vt:lpstr>T公司組織架構</vt:lpstr>
      <vt:lpstr>投影片 8</vt:lpstr>
      <vt:lpstr>投影片 9</vt:lpstr>
      <vt:lpstr>主要營運流程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KM策略矩陣</vt:lpstr>
      <vt:lpstr>KM發展策略</vt:lpstr>
      <vt:lpstr>關鍵知識項目之特性分析</vt:lpstr>
      <vt:lpstr>關鍵知識缺口分析（例）</vt:lpstr>
      <vt:lpstr>關鍵知識缺口分析（例）</vt:lpstr>
      <vt:lpstr>KM行動方案（例）</vt:lpstr>
      <vt:lpstr>T公司KM整體行動方案</vt:lpstr>
      <vt:lpstr>KM行動方案定位</vt:lpstr>
      <vt:lpstr>結論與建議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策略知識管理(EMBA) 習題三：T 公司KM導入策略</dc:title>
  <dc:creator>Your User Name</dc:creator>
  <cp:lastModifiedBy>Your User Name</cp:lastModifiedBy>
  <cp:revision>1</cp:revision>
  <dcterms:created xsi:type="dcterms:W3CDTF">2010-07-14T13:10:57Z</dcterms:created>
  <dcterms:modified xsi:type="dcterms:W3CDTF">2010-07-14T13:11:57Z</dcterms:modified>
</cp:coreProperties>
</file>